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288" r:id="rId4"/>
    <p:sldId id="260" r:id="rId5"/>
    <p:sldId id="264" r:id="rId6"/>
    <p:sldId id="265" r:id="rId7"/>
    <p:sldId id="263" r:id="rId8"/>
    <p:sldId id="266" r:id="rId9"/>
    <p:sldId id="267" r:id="rId10"/>
    <p:sldId id="268" r:id="rId11"/>
    <p:sldId id="287" r:id="rId12"/>
    <p:sldId id="270" r:id="rId13"/>
    <p:sldId id="269" r:id="rId14"/>
    <p:sldId id="289" r:id="rId15"/>
    <p:sldId id="271" r:id="rId16"/>
    <p:sldId id="272" r:id="rId17"/>
    <p:sldId id="286" r:id="rId18"/>
    <p:sldId id="273" r:id="rId19"/>
    <p:sldId id="275" r:id="rId20"/>
    <p:sldId id="276" r:id="rId21"/>
    <p:sldId id="277" r:id="rId22"/>
    <p:sldId id="282" r:id="rId23"/>
    <p:sldId id="283" r:id="rId24"/>
    <p:sldId id="284" r:id="rId25"/>
    <p:sldId id="28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Users\georgegotsadze1%201\Downloads\EpiEstim.xls" TargetMode="Externa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546713945525022E-2"/>
          <c:y val="9.5238069731086367E-2"/>
          <c:w val="0.94918683840016682"/>
          <c:h val="0.71153229644536498"/>
        </c:manualLayout>
      </c:layout>
      <c:barChart>
        <c:barDir val="col"/>
        <c:grouping val="clustered"/>
        <c:varyColors val="0"/>
        <c:ser>
          <c:idx val="0"/>
          <c:order val="0"/>
          <c:tx>
            <c:strRef>
              <c:f>[ტესტირებული_დადასტურებული.xlsx]Sheet1!$B$1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[ტესტირებული_დადასტურებული.xlsx]Sheet1!$B$2:$B$76</c:f>
            </c:numRef>
          </c:val>
          <c:extLst>
            <c:ext xmlns:c16="http://schemas.microsoft.com/office/drawing/2014/chart" uri="{C3380CC4-5D6E-409C-BE32-E72D297353CC}">
              <c16:uniqueId val="{00000000-2D8D-4C7C-B63A-AA720294A31E}"/>
            </c:ext>
          </c:extLst>
        </c:ser>
        <c:ser>
          <c:idx val="2"/>
          <c:order val="2"/>
          <c:tx>
            <c:strRef>
              <c:f>[ტესტირებული_დადასტურებული.xlsx]Sheet1!$D$1</c:f>
              <c:strCache>
                <c:ptCount val="1"/>
                <c:pt idx="0">
                  <c:v>ჯამური შემთხვევები</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66"/>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D8D-4C7C-B63A-AA720294A31E}"/>
                </c:ext>
              </c:extLst>
            </c:dLbl>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tx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[ტესტირებული_დადასტურებული.xlsx]Sheet1!$D$2:$D$76</c:f>
              <c:numCache>
                <c:formatCode>General</c:formatCode>
                <c:ptCount val="67"/>
                <c:pt idx="1">
                  <c:v>1</c:v>
                </c:pt>
                <c:pt idx="2">
                  <c:v>13</c:v>
                </c:pt>
                <c:pt idx="3">
                  <c:v>14</c:v>
                </c:pt>
                <c:pt idx="4">
                  <c:v>16</c:v>
                </c:pt>
                <c:pt idx="5">
                  <c:v>16</c:v>
                </c:pt>
                <c:pt idx="6">
                  <c:v>22</c:v>
                </c:pt>
                <c:pt idx="7">
                  <c:v>24</c:v>
                </c:pt>
                <c:pt idx="8">
                  <c:v>25</c:v>
                </c:pt>
                <c:pt idx="9">
                  <c:v>30</c:v>
                </c:pt>
                <c:pt idx="10">
                  <c:v>33</c:v>
                </c:pt>
                <c:pt idx="11">
                  <c:v>33</c:v>
                </c:pt>
                <c:pt idx="12">
                  <c:v>34</c:v>
                </c:pt>
                <c:pt idx="13">
                  <c:v>38</c:v>
                </c:pt>
                <c:pt idx="14">
                  <c:v>40</c:v>
                </c:pt>
                <c:pt idx="15">
                  <c:v>44</c:v>
                </c:pt>
                <c:pt idx="16">
                  <c:v>48</c:v>
                </c:pt>
                <c:pt idx="17">
                  <c:v>54</c:v>
                </c:pt>
                <c:pt idx="18">
                  <c:v>54</c:v>
                </c:pt>
                <c:pt idx="19">
                  <c:v>67</c:v>
                </c:pt>
                <c:pt idx="20">
                  <c:v>73</c:v>
                </c:pt>
                <c:pt idx="21">
                  <c:v>78</c:v>
                </c:pt>
                <c:pt idx="22">
                  <c:v>81</c:v>
                </c:pt>
                <c:pt idx="23">
                  <c:v>85</c:v>
                </c:pt>
                <c:pt idx="24">
                  <c:v>90</c:v>
                </c:pt>
                <c:pt idx="25">
                  <c:v>98</c:v>
                </c:pt>
                <c:pt idx="26">
                  <c:v>108</c:v>
                </c:pt>
                <c:pt idx="27">
                  <c:v>115</c:v>
                </c:pt>
                <c:pt idx="28">
                  <c:v>130</c:v>
                </c:pt>
                <c:pt idx="29">
                  <c:v>148</c:v>
                </c:pt>
                <c:pt idx="30">
                  <c:v>157</c:v>
                </c:pt>
                <c:pt idx="31">
                  <c:v>170</c:v>
                </c:pt>
                <c:pt idx="32">
                  <c:v>188</c:v>
                </c:pt>
                <c:pt idx="33">
                  <c:v>195</c:v>
                </c:pt>
                <c:pt idx="34">
                  <c:v>208</c:v>
                </c:pt>
                <c:pt idx="35">
                  <c:v>214</c:v>
                </c:pt>
                <c:pt idx="36">
                  <c:v>227</c:v>
                </c:pt>
                <c:pt idx="37">
                  <c:v>233</c:v>
                </c:pt>
                <c:pt idx="38">
                  <c:v>252</c:v>
                </c:pt>
                <c:pt idx="39">
                  <c:v>266</c:v>
                </c:pt>
                <c:pt idx="40">
                  <c:v>296</c:v>
                </c:pt>
                <c:pt idx="41">
                  <c:v>306</c:v>
                </c:pt>
                <c:pt idx="42">
                  <c:v>336</c:v>
                </c:pt>
                <c:pt idx="43">
                  <c:v>370</c:v>
                </c:pt>
                <c:pt idx="44">
                  <c:v>385</c:v>
                </c:pt>
                <c:pt idx="45">
                  <c:v>394</c:v>
                </c:pt>
                <c:pt idx="46">
                  <c:v>399</c:v>
                </c:pt>
                <c:pt idx="47">
                  <c:v>408</c:v>
                </c:pt>
                <c:pt idx="48">
                  <c:v>411</c:v>
                </c:pt>
                <c:pt idx="49">
                  <c:v>420</c:v>
                </c:pt>
                <c:pt idx="50">
                  <c:v>430</c:v>
                </c:pt>
                <c:pt idx="51">
                  <c:v>456</c:v>
                </c:pt>
                <c:pt idx="52">
                  <c:v>485</c:v>
                </c:pt>
                <c:pt idx="53">
                  <c:v>496</c:v>
                </c:pt>
                <c:pt idx="54">
                  <c:v>511</c:v>
                </c:pt>
                <c:pt idx="55">
                  <c:v>517</c:v>
                </c:pt>
                <c:pt idx="56">
                  <c:v>539</c:v>
                </c:pt>
                <c:pt idx="57">
                  <c:v>566</c:v>
                </c:pt>
                <c:pt idx="58">
                  <c:v>582</c:v>
                </c:pt>
                <c:pt idx="59">
                  <c:v>589</c:v>
                </c:pt>
                <c:pt idx="60">
                  <c:v>593</c:v>
                </c:pt>
                <c:pt idx="61">
                  <c:v>604</c:v>
                </c:pt>
                <c:pt idx="62">
                  <c:v>610</c:v>
                </c:pt>
                <c:pt idx="63">
                  <c:v>615</c:v>
                </c:pt>
                <c:pt idx="64">
                  <c:v>623</c:v>
                </c:pt>
                <c:pt idx="65">
                  <c:v>626</c:v>
                </c:pt>
                <c:pt idx="66">
                  <c:v>635</c:v>
                </c:pt>
              </c:numCache>
            </c:numRef>
          </c:val>
          <c:extLst>
            <c:ext xmlns:c16="http://schemas.microsoft.com/office/drawing/2014/chart" uri="{C3380CC4-5D6E-409C-BE32-E72D297353CC}">
              <c16:uniqueId val="{00000001-2D8D-4C7C-B63A-AA720294A31E}"/>
            </c:ext>
          </c:extLst>
        </c:ser>
        <c:dLbls>
          <c:showLegendKey val="0"/>
          <c:showVal val="0"/>
          <c:showCatName val="0"/>
          <c:showSerName val="0"/>
          <c:showPercent val="0"/>
          <c:showBubbleSize val="0"/>
        </c:dLbls>
        <c:gapWidth val="245"/>
        <c:axId val="600795200"/>
        <c:axId val="600796184"/>
      </c:barChart>
      <c:lineChart>
        <c:grouping val="stacked"/>
        <c:varyColors val="0"/>
        <c:ser>
          <c:idx val="1"/>
          <c:order val="1"/>
          <c:tx>
            <c:strRef>
              <c:f>[ტესტირებული_დადასტურებული.xlsx]Sheet1!$C$1</c:f>
              <c:strCache>
                <c:ptCount val="1"/>
                <c:pt idx="0">
                  <c:v>დადასტურებული შემთხვევები </c:v>
                </c:pt>
              </c:strCache>
            </c:strRef>
          </c:tx>
          <c:spPr>
            <a:ln w="31750" cap="rnd">
              <a:solidFill>
                <a:schemeClr val="accent2"/>
              </a:solidFill>
              <a:round/>
            </a:ln>
            <a:effectLst>
              <a:outerShdw blurRad="40000" dist="23000" dir="5400000" rotWithShape="0">
                <a:srgbClr val="000000">
                  <a:alpha val="35000"/>
                </a:srgbClr>
              </a:outerShdw>
            </a:effectLst>
          </c:spPr>
          <c:marker>
            <c:symbol val="circle"/>
            <c:size val="6"/>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12700">
                <a:solidFill>
                  <a:schemeClr val="lt2"/>
                </a:solidFill>
                <a:round/>
              </a:ln>
              <a:effectLst>
                <a:outerShdw blurRad="40000" dist="23000" dir="5400000" rotWithShape="0">
                  <a:srgbClr val="000000">
                    <a:alpha val="35000"/>
                  </a:srgbClr>
                </a:outerShdw>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[ტესტირებული_დადასტურებული.xlsx]Sheet1!$C$2:$C$76</c:f>
              <c:numCache>
                <c:formatCode>General</c:formatCode>
                <c:ptCount val="67"/>
                <c:pt idx="0">
                  <c:v>0</c:v>
                </c:pt>
                <c:pt idx="1">
                  <c:v>1</c:v>
                </c:pt>
                <c:pt idx="2">
                  <c:v>3</c:v>
                </c:pt>
                <c:pt idx="3">
                  <c:v>1</c:v>
                </c:pt>
                <c:pt idx="4">
                  <c:v>2</c:v>
                </c:pt>
                <c:pt idx="5">
                  <c:v>0</c:v>
                </c:pt>
                <c:pt idx="6">
                  <c:v>6</c:v>
                </c:pt>
                <c:pt idx="7">
                  <c:v>2</c:v>
                </c:pt>
                <c:pt idx="8">
                  <c:v>1</c:v>
                </c:pt>
                <c:pt idx="9">
                  <c:v>5</c:v>
                </c:pt>
                <c:pt idx="10">
                  <c:v>3</c:v>
                </c:pt>
                <c:pt idx="11">
                  <c:v>0</c:v>
                </c:pt>
                <c:pt idx="12">
                  <c:v>1</c:v>
                </c:pt>
                <c:pt idx="13">
                  <c:v>4</c:v>
                </c:pt>
                <c:pt idx="14">
                  <c:v>2</c:v>
                </c:pt>
                <c:pt idx="15">
                  <c:v>4</c:v>
                </c:pt>
                <c:pt idx="16">
                  <c:v>4</c:v>
                </c:pt>
                <c:pt idx="17">
                  <c:v>6</c:v>
                </c:pt>
                <c:pt idx="18">
                  <c:v>0</c:v>
                </c:pt>
                <c:pt idx="19">
                  <c:v>13</c:v>
                </c:pt>
                <c:pt idx="20">
                  <c:v>6</c:v>
                </c:pt>
                <c:pt idx="21">
                  <c:v>5</c:v>
                </c:pt>
                <c:pt idx="22">
                  <c:v>3</c:v>
                </c:pt>
                <c:pt idx="23">
                  <c:v>4</c:v>
                </c:pt>
                <c:pt idx="24">
                  <c:v>5</c:v>
                </c:pt>
                <c:pt idx="25">
                  <c:v>8</c:v>
                </c:pt>
                <c:pt idx="26">
                  <c:v>10</c:v>
                </c:pt>
                <c:pt idx="27">
                  <c:v>7</c:v>
                </c:pt>
                <c:pt idx="28">
                  <c:v>15</c:v>
                </c:pt>
                <c:pt idx="29">
                  <c:v>18</c:v>
                </c:pt>
                <c:pt idx="30">
                  <c:v>9</c:v>
                </c:pt>
                <c:pt idx="31">
                  <c:v>13</c:v>
                </c:pt>
                <c:pt idx="32">
                  <c:v>18</c:v>
                </c:pt>
                <c:pt idx="33">
                  <c:v>7</c:v>
                </c:pt>
                <c:pt idx="34">
                  <c:v>13</c:v>
                </c:pt>
                <c:pt idx="35">
                  <c:v>6</c:v>
                </c:pt>
                <c:pt idx="36">
                  <c:v>13</c:v>
                </c:pt>
                <c:pt idx="37">
                  <c:v>6</c:v>
                </c:pt>
                <c:pt idx="38">
                  <c:v>19</c:v>
                </c:pt>
                <c:pt idx="39">
                  <c:v>14</c:v>
                </c:pt>
                <c:pt idx="40">
                  <c:v>30</c:v>
                </c:pt>
                <c:pt idx="41">
                  <c:v>10</c:v>
                </c:pt>
                <c:pt idx="42">
                  <c:v>30</c:v>
                </c:pt>
                <c:pt idx="43">
                  <c:v>34</c:v>
                </c:pt>
                <c:pt idx="44">
                  <c:v>15</c:v>
                </c:pt>
                <c:pt idx="45">
                  <c:v>9</c:v>
                </c:pt>
                <c:pt idx="46">
                  <c:v>5</c:v>
                </c:pt>
                <c:pt idx="47">
                  <c:v>9</c:v>
                </c:pt>
                <c:pt idx="48">
                  <c:v>3</c:v>
                </c:pt>
                <c:pt idx="49">
                  <c:v>9</c:v>
                </c:pt>
                <c:pt idx="50">
                  <c:v>10</c:v>
                </c:pt>
                <c:pt idx="51">
                  <c:v>26</c:v>
                </c:pt>
                <c:pt idx="52">
                  <c:v>29</c:v>
                </c:pt>
                <c:pt idx="53">
                  <c:v>11</c:v>
                </c:pt>
                <c:pt idx="54">
                  <c:v>15</c:v>
                </c:pt>
                <c:pt idx="55">
                  <c:v>6</c:v>
                </c:pt>
                <c:pt idx="56">
                  <c:v>22</c:v>
                </c:pt>
                <c:pt idx="57">
                  <c:v>27</c:v>
                </c:pt>
                <c:pt idx="58">
                  <c:v>16</c:v>
                </c:pt>
                <c:pt idx="59">
                  <c:v>7</c:v>
                </c:pt>
                <c:pt idx="60">
                  <c:v>4</c:v>
                </c:pt>
                <c:pt idx="61">
                  <c:v>11</c:v>
                </c:pt>
                <c:pt idx="62">
                  <c:v>6</c:v>
                </c:pt>
                <c:pt idx="63">
                  <c:v>5</c:v>
                </c:pt>
                <c:pt idx="64">
                  <c:v>8</c:v>
                </c:pt>
                <c:pt idx="65">
                  <c:v>3</c:v>
                </c:pt>
                <c:pt idx="66">
                  <c:v>9</c:v>
                </c:pt>
              </c:numCache>
            </c:numRef>
          </c:val>
          <c:smooth val="0"/>
          <c:extLst>
            <c:ext xmlns:c16="http://schemas.microsoft.com/office/drawing/2014/chart" uri="{C3380CC4-5D6E-409C-BE32-E72D297353CC}">
              <c16:uniqueId val="{00000002-2D8D-4C7C-B63A-AA720294A31E}"/>
            </c:ext>
          </c:extLst>
        </c:ser>
        <c:dLbls>
          <c:showLegendKey val="0"/>
          <c:showVal val="0"/>
          <c:showCatName val="0"/>
          <c:showSerName val="0"/>
          <c:showPercent val="0"/>
          <c:showBubbleSize val="0"/>
        </c:dLbls>
        <c:marker val="1"/>
        <c:smooth val="0"/>
        <c:axId val="422280272"/>
        <c:axId val="422278304"/>
      </c:lineChart>
      <c:valAx>
        <c:axId val="422278304"/>
        <c:scaling>
          <c:orientation val="minMax"/>
        </c:scaling>
        <c:delete val="0"/>
        <c:axPos val="r"/>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80272"/>
        <c:crosses val="max"/>
        <c:crossBetween val="between"/>
      </c:valAx>
      <c:catAx>
        <c:axId val="42228027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78304"/>
        <c:crosses val="autoZero"/>
        <c:auto val="1"/>
        <c:lblAlgn val="ctr"/>
        <c:lblOffset val="100"/>
        <c:noMultiLvlLbl val="0"/>
      </c:catAx>
      <c:valAx>
        <c:axId val="600796184"/>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00795200"/>
        <c:crosses val="autoZero"/>
        <c:crossBetween val="between"/>
      </c:valAx>
      <c:catAx>
        <c:axId val="600795200"/>
        <c:scaling>
          <c:orientation val="minMax"/>
        </c:scaling>
        <c:delete val="1"/>
        <c:axPos val="b"/>
        <c:numFmt formatCode="General" sourceLinked="1"/>
        <c:majorTickMark val="out"/>
        <c:minorTickMark val="none"/>
        <c:tickLblPos val="nextTo"/>
        <c:crossAx val="600796184"/>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areaChart>
        <c:grouping val="standard"/>
        <c:varyColors val="0"/>
        <c:ser>
          <c:idx val="0"/>
          <c:order val="0"/>
          <c:tx>
            <c:strRef>
              <c:f>[ტესტირებული_დადასტურებული.xlsx]Sheet1!$B$1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[ტესტირებული_დადასტურებული.xlsx]Sheet1!$A$2:$A$77</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[ტესტირებული_დადასტურებული.xlsx]Sheet1!$B$2:$B$77</c:f>
            </c:numRef>
          </c:val>
          <c:extLst>
            <c:ext xmlns:c16="http://schemas.microsoft.com/office/drawing/2014/chart" uri="{C3380CC4-5D6E-409C-BE32-E72D297353CC}">
              <c16:uniqueId val="{00000000-889C-4D00-A46E-DDB8E630A418}"/>
            </c:ext>
          </c:extLst>
        </c:ser>
        <c:ser>
          <c:idx val="1"/>
          <c:order val="1"/>
          <c:tx>
            <c:strRef>
              <c:f>[ტესტირებული_დადასტურებული.xlsx]Sheet1!$C$1</c:f>
              <c:strCache>
                <c:ptCount val="1"/>
                <c:pt idx="0">
                  <c:v>დადასტურებული შემთხვევები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[ტესტირებული_დადასტურებული.xlsx]Sheet1!$A$2:$A$77</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[ტესტირებული_დადასტურებული.xlsx]Sheet1!$C$2:$C$77</c:f>
              <c:numCache>
                <c:formatCode>General</c:formatCode>
                <c:ptCount val="68"/>
                <c:pt idx="0">
                  <c:v>0</c:v>
                </c:pt>
                <c:pt idx="1">
                  <c:v>1</c:v>
                </c:pt>
                <c:pt idx="2">
                  <c:v>3</c:v>
                </c:pt>
                <c:pt idx="3">
                  <c:v>1</c:v>
                </c:pt>
                <c:pt idx="4">
                  <c:v>2</c:v>
                </c:pt>
                <c:pt idx="5">
                  <c:v>0</c:v>
                </c:pt>
                <c:pt idx="6">
                  <c:v>6</c:v>
                </c:pt>
                <c:pt idx="7">
                  <c:v>2</c:v>
                </c:pt>
                <c:pt idx="8">
                  <c:v>1</c:v>
                </c:pt>
                <c:pt idx="9">
                  <c:v>5</c:v>
                </c:pt>
                <c:pt idx="10">
                  <c:v>3</c:v>
                </c:pt>
                <c:pt idx="11">
                  <c:v>0</c:v>
                </c:pt>
                <c:pt idx="12">
                  <c:v>1</c:v>
                </c:pt>
                <c:pt idx="13">
                  <c:v>4</c:v>
                </c:pt>
                <c:pt idx="14">
                  <c:v>2</c:v>
                </c:pt>
                <c:pt idx="15">
                  <c:v>4</c:v>
                </c:pt>
                <c:pt idx="16">
                  <c:v>4</c:v>
                </c:pt>
                <c:pt idx="17">
                  <c:v>6</c:v>
                </c:pt>
                <c:pt idx="18">
                  <c:v>0</c:v>
                </c:pt>
                <c:pt idx="19">
                  <c:v>13</c:v>
                </c:pt>
                <c:pt idx="20">
                  <c:v>6</c:v>
                </c:pt>
                <c:pt idx="21">
                  <c:v>5</c:v>
                </c:pt>
                <c:pt idx="22">
                  <c:v>3</c:v>
                </c:pt>
                <c:pt idx="23">
                  <c:v>4</c:v>
                </c:pt>
                <c:pt idx="24">
                  <c:v>5</c:v>
                </c:pt>
                <c:pt idx="25">
                  <c:v>8</c:v>
                </c:pt>
                <c:pt idx="26">
                  <c:v>10</c:v>
                </c:pt>
                <c:pt idx="27">
                  <c:v>7</c:v>
                </c:pt>
                <c:pt idx="28">
                  <c:v>15</c:v>
                </c:pt>
                <c:pt idx="29">
                  <c:v>18</c:v>
                </c:pt>
                <c:pt idx="30">
                  <c:v>9</c:v>
                </c:pt>
                <c:pt idx="31">
                  <c:v>13</c:v>
                </c:pt>
                <c:pt idx="32">
                  <c:v>18</c:v>
                </c:pt>
                <c:pt idx="33">
                  <c:v>7</c:v>
                </c:pt>
                <c:pt idx="34">
                  <c:v>13</c:v>
                </c:pt>
                <c:pt idx="35">
                  <c:v>6</c:v>
                </c:pt>
                <c:pt idx="36">
                  <c:v>13</c:v>
                </c:pt>
                <c:pt idx="37">
                  <c:v>6</c:v>
                </c:pt>
                <c:pt idx="38">
                  <c:v>19</c:v>
                </c:pt>
                <c:pt idx="39">
                  <c:v>14</c:v>
                </c:pt>
                <c:pt idx="40">
                  <c:v>30</c:v>
                </c:pt>
                <c:pt idx="41">
                  <c:v>10</c:v>
                </c:pt>
                <c:pt idx="42">
                  <c:v>30</c:v>
                </c:pt>
                <c:pt idx="43">
                  <c:v>34</c:v>
                </c:pt>
                <c:pt idx="44">
                  <c:v>15</c:v>
                </c:pt>
                <c:pt idx="45">
                  <c:v>9</c:v>
                </c:pt>
                <c:pt idx="46">
                  <c:v>5</c:v>
                </c:pt>
                <c:pt idx="47">
                  <c:v>9</c:v>
                </c:pt>
                <c:pt idx="48">
                  <c:v>3</c:v>
                </c:pt>
                <c:pt idx="49">
                  <c:v>9</c:v>
                </c:pt>
                <c:pt idx="50">
                  <c:v>10</c:v>
                </c:pt>
                <c:pt idx="51">
                  <c:v>26</c:v>
                </c:pt>
                <c:pt idx="52">
                  <c:v>29</c:v>
                </c:pt>
                <c:pt idx="53">
                  <c:v>11</c:v>
                </c:pt>
                <c:pt idx="54">
                  <c:v>15</c:v>
                </c:pt>
                <c:pt idx="55">
                  <c:v>6</c:v>
                </c:pt>
                <c:pt idx="56">
                  <c:v>22</c:v>
                </c:pt>
                <c:pt idx="57">
                  <c:v>27</c:v>
                </c:pt>
                <c:pt idx="58">
                  <c:v>16</c:v>
                </c:pt>
                <c:pt idx="59">
                  <c:v>7</c:v>
                </c:pt>
                <c:pt idx="60">
                  <c:v>4</c:v>
                </c:pt>
                <c:pt idx="61">
                  <c:v>11</c:v>
                </c:pt>
                <c:pt idx="62">
                  <c:v>6</c:v>
                </c:pt>
                <c:pt idx="63">
                  <c:v>5</c:v>
                </c:pt>
                <c:pt idx="64">
                  <c:v>8</c:v>
                </c:pt>
                <c:pt idx="65">
                  <c:v>3</c:v>
                </c:pt>
                <c:pt idx="66">
                  <c:v>9</c:v>
                </c:pt>
              </c:numCache>
            </c:numRef>
          </c:val>
          <c:extLst>
            <c:ext xmlns:c16="http://schemas.microsoft.com/office/drawing/2014/chart" uri="{C3380CC4-5D6E-409C-BE32-E72D297353CC}">
              <c16:uniqueId val="{00000001-889C-4D00-A46E-DDB8E630A418}"/>
            </c:ext>
          </c:extLst>
        </c:ser>
        <c:dLbls>
          <c:showLegendKey val="0"/>
          <c:showVal val="0"/>
          <c:showCatName val="0"/>
          <c:showSerName val="0"/>
          <c:showPercent val="0"/>
          <c:showBubbleSize val="0"/>
        </c:dLbls>
        <c:axId val="493961176"/>
        <c:axId val="493961504"/>
      </c:areaChart>
      <c:catAx>
        <c:axId val="493961176"/>
        <c:scaling>
          <c:orientation val="minMax"/>
        </c:scaling>
        <c:delete val="0"/>
        <c:axPos val="b"/>
        <c:numFmt formatCode="General" sourceLinked="1"/>
        <c:majorTickMark val="out"/>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504"/>
        <c:crosses val="autoZero"/>
        <c:auto val="1"/>
        <c:lblAlgn val="ctr"/>
        <c:lblOffset val="100"/>
        <c:noMultiLvlLbl val="0"/>
      </c:catAx>
      <c:valAx>
        <c:axId val="4939615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176"/>
        <c:crosses val="autoZero"/>
        <c:crossBetween val="midCat"/>
      </c:valAx>
      <c:spPr>
        <a:noFill/>
        <a:ln>
          <a:noFill/>
        </a:ln>
        <a:effectLst/>
      </c:spPr>
    </c:plotArea>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
          </c:tx>
          <c:spPr>
            <a:ln w="19050">
              <a:solidFill>
                <a:srgbClr val="963634"/>
              </a:solidFill>
              <a:prstDash val="dashDot"/>
            </a:ln>
          </c:spPr>
          <c:marker>
            <c:symbol val="none"/>
          </c:marker>
          <c:xVal>
            <c:numRef>
              <c:f>'Output2 R estimates'!$B$5:$B$43</c:f>
              <c:numCache>
                <c:formatCode>0</c:formatCode>
                <c:ptCount val="39"/>
                <c:pt idx="0">
                  <c:v>6</c:v>
                </c:pt>
                <c:pt idx="1">
                  <c:v>7</c:v>
                </c:pt>
                <c:pt idx="2">
                  <c:v>8</c:v>
                </c:pt>
                <c:pt idx="3">
                  <c:v>9</c:v>
                </c:pt>
                <c:pt idx="4">
                  <c:v>10</c:v>
                </c:pt>
                <c:pt idx="5">
                  <c:v>11</c:v>
                </c:pt>
                <c:pt idx="6">
                  <c:v>12</c:v>
                </c:pt>
                <c:pt idx="7">
                  <c:v>13</c:v>
                </c:pt>
                <c:pt idx="8">
                  <c:v>14</c:v>
                </c:pt>
                <c:pt idx="9">
                  <c:v>15</c:v>
                </c:pt>
                <c:pt idx="10">
                  <c:v>16</c:v>
                </c:pt>
                <c:pt idx="11">
                  <c:v>17</c:v>
                </c:pt>
                <c:pt idx="12">
                  <c:v>18</c:v>
                </c:pt>
                <c:pt idx="13">
                  <c:v>19</c:v>
                </c:pt>
                <c:pt idx="14">
                  <c:v>20</c:v>
                </c:pt>
                <c:pt idx="15">
                  <c:v>21</c:v>
                </c:pt>
                <c:pt idx="16">
                  <c:v>22</c:v>
                </c:pt>
                <c:pt idx="17">
                  <c:v>23</c:v>
                </c:pt>
                <c:pt idx="18">
                  <c:v>24</c:v>
                </c:pt>
                <c:pt idx="19">
                  <c:v>25</c:v>
                </c:pt>
                <c:pt idx="20">
                  <c:v>26</c:v>
                </c:pt>
                <c:pt idx="21">
                  <c:v>27</c:v>
                </c:pt>
                <c:pt idx="22">
                  <c:v>28</c:v>
                </c:pt>
                <c:pt idx="23">
                  <c:v>29</c:v>
                </c:pt>
                <c:pt idx="24">
                  <c:v>30</c:v>
                </c:pt>
                <c:pt idx="25" formatCode="General">
                  <c:v>31</c:v>
                </c:pt>
                <c:pt idx="26" formatCode="General">
                  <c:v>32</c:v>
                </c:pt>
                <c:pt idx="27" formatCode="General">
                  <c:v>33</c:v>
                </c:pt>
                <c:pt idx="28" formatCode="General">
                  <c:v>34</c:v>
                </c:pt>
                <c:pt idx="29" formatCode="General">
                  <c:v>35</c:v>
                </c:pt>
                <c:pt idx="30" formatCode="General">
                  <c:v>36</c:v>
                </c:pt>
                <c:pt idx="31" formatCode="General">
                  <c:v>37</c:v>
                </c:pt>
                <c:pt idx="32" formatCode="General">
                  <c:v>38</c:v>
                </c:pt>
                <c:pt idx="33" formatCode="General">
                  <c:v>39</c:v>
                </c:pt>
                <c:pt idx="34" formatCode="General">
                  <c:v>40</c:v>
                </c:pt>
                <c:pt idx="35" formatCode="General">
                  <c:v>41</c:v>
                </c:pt>
                <c:pt idx="36" formatCode="General">
                  <c:v>42</c:v>
                </c:pt>
                <c:pt idx="37" formatCode="General">
                  <c:v>43</c:v>
                </c:pt>
                <c:pt idx="38" formatCode="General">
                  <c:v>44</c:v>
                </c:pt>
              </c:numCache>
            </c:numRef>
          </c:xVal>
          <c:yVal>
            <c:numRef>
              <c:f>'Output2 R estimates'!$M$5:$M$43</c:f>
              <c:numCache>
                <c:formatCode>0.00</c:formatCode>
                <c:ptCount val="39"/>
                <c:pt idx="0">
                  <c:v>51.988508962531128</c:v>
                </c:pt>
                <c:pt idx="1">
                  <c:v>37.144994769431861</c:v>
                </c:pt>
                <c:pt idx="2">
                  <c:v>35.101726029995888</c:v>
                </c:pt>
                <c:pt idx="3">
                  <c:v>14.91558601045595</c:v>
                </c:pt>
                <c:pt idx="4">
                  <c:v>7.7893966455197168</c:v>
                </c:pt>
                <c:pt idx="5">
                  <c:v>6.3629373649559913</c:v>
                </c:pt>
                <c:pt idx="6">
                  <c:v>4.451016537488603</c:v>
                </c:pt>
                <c:pt idx="7">
                  <c:v>2.333461647404302</c:v>
                </c:pt>
                <c:pt idx="8">
                  <c:v>2.5526217623375467</c:v>
                </c:pt>
                <c:pt idx="9">
                  <c:v>2.4817181415877823</c:v>
                </c:pt>
                <c:pt idx="10">
                  <c:v>2.3507864569082528</c:v>
                </c:pt>
                <c:pt idx="11">
                  <c:v>2.426999852114244</c:v>
                </c:pt>
                <c:pt idx="12">
                  <c:v>2.7794004699033463</c:v>
                </c:pt>
                <c:pt idx="13">
                  <c:v>2.8600419757463102</c:v>
                </c:pt>
                <c:pt idx="14">
                  <c:v>2.7305261735148192</c:v>
                </c:pt>
                <c:pt idx="15">
                  <c:v>2.5826988242922995</c:v>
                </c:pt>
                <c:pt idx="16">
                  <c:v>2.2202664248484272</c:v>
                </c:pt>
                <c:pt idx="17">
                  <c:v>1.8901436362081572</c:v>
                </c:pt>
                <c:pt idx="18">
                  <c:v>1.495776612750864</c:v>
                </c:pt>
                <c:pt idx="19">
                  <c:v>1.653300984025545</c:v>
                </c:pt>
                <c:pt idx="20">
                  <c:v>1.8700181156059539</c:v>
                </c:pt>
                <c:pt idx="21">
                  <c:v>1.9407338484408674</c:v>
                </c:pt>
                <c:pt idx="22">
                  <c:v>1.9913619287383666</c:v>
                </c:pt>
                <c:pt idx="23">
                  <c:v>2.9671653342912836</c:v>
                </c:pt>
                <c:pt idx="24">
                  <c:v>2.895542558823438</c:v>
                </c:pt>
                <c:pt idx="25">
                  <c:v>2.9789178363398761</c:v>
                </c:pt>
                <c:pt idx="26">
                  <c:v>3.1906357988423193</c:v>
                </c:pt>
                <c:pt idx="27">
                  <c:v>3.0451113749534309</c:v>
                </c:pt>
                <c:pt idx="28">
                  <c:v>2.3578856399969434</c:v>
                </c:pt>
                <c:pt idx="29">
                  <c:v>2.1453281647486371</c:v>
                </c:pt>
                <c:pt idx="30">
                  <c:v>1.8337219244524963</c:v>
                </c:pt>
                <c:pt idx="31">
                  <c:v>1.4901580479422987</c:v>
                </c:pt>
                <c:pt idx="32">
                  <c:v>1.5220547091288159</c:v>
                </c:pt>
                <c:pt idx="33">
                  <c:v>1.4074490689281285</c:v>
                </c:pt>
                <c:pt idx="34">
                  <c:v>1.7569784924966543</c:v>
                </c:pt>
                <c:pt idx="35">
                  <c:v>1.5234493105716891</c:v>
                </c:pt>
                <c:pt idx="36">
                  <c:v>2.1287086252289136</c:v>
                </c:pt>
                <c:pt idx="37">
                  <c:v>2.2332125995088901</c:v>
                </c:pt>
                <c:pt idx="38">
                  <c:v>2.2024004061140792</c:v>
                </c:pt>
              </c:numCache>
            </c:numRef>
          </c:yVal>
          <c:smooth val="0"/>
          <c:extLst>
            <c:ext xmlns:c16="http://schemas.microsoft.com/office/drawing/2014/chart" uri="{C3380CC4-5D6E-409C-BE32-E72D297353CC}">
              <c16:uniqueId val="{00000000-DA0D-4FC8-B4C3-080915E2E6CA}"/>
            </c:ext>
          </c:extLst>
        </c:ser>
        <c:ser>
          <c:idx val="1"/>
          <c:order val="1"/>
          <c:tx>
            <c:v>R (median)</c:v>
          </c:tx>
          <c:spPr>
            <a:ln w="19050">
              <a:solidFill>
                <a:srgbClr val="963634"/>
              </a:solidFill>
            </a:ln>
          </c:spPr>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xVal>
            <c:numRef>
              <c:f>'Output2 R estimates'!$B$5:$B$43</c:f>
              <c:numCache>
                <c:formatCode>0</c:formatCode>
                <c:ptCount val="39"/>
                <c:pt idx="0">
                  <c:v>6</c:v>
                </c:pt>
                <c:pt idx="1">
                  <c:v>7</c:v>
                </c:pt>
                <c:pt idx="2">
                  <c:v>8</c:v>
                </c:pt>
                <c:pt idx="3">
                  <c:v>9</c:v>
                </c:pt>
                <c:pt idx="4">
                  <c:v>10</c:v>
                </c:pt>
                <c:pt idx="5">
                  <c:v>11</c:v>
                </c:pt>
                <c:pt idx="6">
                  <c:v>12</c:v>
                </c:pt>
                <c:pt idx="7">
                  <c:v>13</c:v>
                </c:pt>
                <c:pt idx="8">
                  <c:v>14</c:v>
                </c:pt>
                <c:pt idx="9">
                  <c:v>15</c:v>
                </c:pt>
                <c:pt idx="10">
                  <c:v>16</c:v>
                </c:pt>
                <c:pt idx="11">
                  <c:v>17</c:v>
                </c:pt>
                <c:pt idx="12">
                  <c:v>18</c:v>
                </c:pt>
                <c:pt idx="13">
                  <c:v>19</c:v>
                </c:pt>
                <c:pt idx="14">
                  <c:v>20</c:v>
                </c:pt>
                <c:pt idx="15">
                  <c:v>21</c:v>
                </c:pt>
                <c:pt idx="16">
                  <c:v>22</c:v>
                </c:pt>
                <c:pt idx="17">
                  <c:v>23</c:v>
                </c:pt>
                <c:pt idx="18">
                  <c:v>24</c:v>
                </c:pt>
                <c:pt idx="19">
                  <c:v>25</c:v>
                </c:pt>
                <c:pt idx="20">
                  <c:v>26</c:v>
                </c:pt>
                <c:pt idx="21">
                  <c:v>27</c:v>
                </c:pt>
                <c:pt idx="22">
                  <c:v>28</c:v>
                </c:pt>
                <c:pt idx="23">
                  <c:v>29</c:v>
                </c:pt>
                <c:pt idx="24">
                  <c:v>30</c:v>
                </c:pt>
                <c:pt idx="25" formatCode="General">
                  <c:v>31</c:v>
                </c:pt>
                <c:pt idx="26" formatCode="General">
                  <c:v>32</c:v>
                </c:pt>
                <c:pt idx="27" formatCode="General">
                  <c:v>33</c:v>
                </c:pt>
                <c:pt idx="28" formatCode="General">
                  <c:v>34</c:v>
                </c:pt>
                <c:pt idx="29" formatCode="General">
                  <c:v>35</c:v>
                </c:pt>
                <c:pt idx="30" formatCode="General">
                  <c:v>36</c:v>
                </c:pt>
                <c:pt idx="31" formatCode="General">
                  <c:v>37</c:v>
                </c:pt>
                <c:pt idx="32" formatCode="General">
                  <c:v>38</c:v>
                </c:pt>
                <c:pt idx="33" formatCode="General">
                  <c:v>39</c:v>
                </c:pt>
                <c:pt idx="34" formatCode="General">
                  <c:v>40</c:v>
                </c:pt>
                <c:pt idx="35" formatCode="General">
                  <c:v>41</c:v>
                </c:pt>
                <c:pt idx="36" formatCode="General">
                  <c:v>42</c:v>
                </c:pt>
                <c:pt idx="37" formatCode="General">
                  <c:v>43</c:v>
                </c:pt>
                <c:pt idx="38" formatCode="General">
                  <c:v>44</c:v>
                </c:pt>
              </c:numCache>
            </c:numRef>
          </c:xVal>
          <c:yVal>
            <c:numRef>
              <c:f>'Output2 R estimates'!$J$5:$J$43</c:f>
              <c:numCache>
                <c:formatCode>0.00</c:formatCode>
                <c:ptCount val="39"/>
                <c:pt idx="0">
                  <c:v>15.781029528527604</c:v>
                </c:pt>
                <c:pt idx="1">
                  <c:v>9.2114510211154084</c:v>
                </c:pt>
                <c:pt idx="2">
                  <c:v>8.3695358745964938</c:v>
                </c:pt>
                <c:pt idx="3">
                  <c:v>4.1793798428548214</c:v>
                </c:pt>
                <c:pt idx="4">
                  <c:v>2.604816691467509</c:v>
                </c:pt>
                <c:pt idx="5">
                  <c:v>2.5677036134603357</c:v>
                </c:pt>
                <c:pt idx="6">
                  <c:v>2.2141099464603924</c:v>
                </c:pt>
                <c:pt idx="7">
                  <c:v>1.1685450655786767</c:v>
                </c:pt>
                <c:pt idx="8">
                  <c:v>1.4991602247501545</c:v>
                </c:pt>
                <c:pt idx="9">
                  <c:v>1.5097086389547287</c:v>
                </c:pt>
                <c:pt idx="10">
                  <c:v>1.5073667040000567</c:v>
                </c:pt>
                <c:pt idx="11">
                  <c:v>1.5822082398654844</c:v>
                </c:pt>
                <c:pt idx="12">
                  <c:v>1.9218762169887553</c:v>
                </c:pt>
                <c:pt idx="13">
                  <c:v>2.0359873157165129</c:v>
                </c:pt>
                <c:pt idx="14">
                  <c:v>1.9308229465700864</c:v>
                </c:pt>
                <c:pt idx="15">
                  <c:v>1.7957232338680753</c:v>
                </c:pt>
                <c:pt idx="16">
                  <c:v>1.5013331193825667</c:v>
                </c:pt>
                <c:pt idx="17">
                  <c:v>1.2287032081771427</c:v>
                </c:pt>
                <c:pt idx="18">
                  <c:v>0.95729138854799345</c:v>
                </c:pt>
                <c:pt idx="19">
                  <c:v>1.1123548839133424</c:v>
                </c:pt>
                <c:pt idx="20">
                  <c:v>1.319823269059337</c:v>
                </c:pt>
                <c:pt idx="21">
                  <c:v>1.4089749277260328</c:v>
                </c:pt>
                <c:pt idx="22">
                  <c:v>1.4634302823365146</c:v>
                </c:pt>
                <c:pt idx="23">
                  <c:v>2.2967478048108179</c:v>
                </c:pt>
                <c:pt idx="24">
                  <c:v>2.2614611900001376</c:v>
                </c:pt>
                <c:pt idx="25">
                  <c:v>2.3390707206758581</c:v>
                </c:pt>
                <c:pt idx="26">
                  <c:v>2.443214190722264</c:v>
                </c:pt>
                <c:pt idx="27">
                  <c:v>2.2640599663569736</c:v>
                </c:pt>
                <c:pt idx="28">
                  <c:v>1.6987706491734422</c:v>
                </c:pt>
                <c:pt idx="29">
                  <c:v>1.4768713690917532</c:v>
                </c:pt>
                <c:pt idx="30">
                  <c:v>1.289952513042355</c:v>
                </c:pt>
                <c:pt idx="31">
                  <c:v>1.0782893375984508</c:v>
                </c:pt>
                <c:pt idx="32">
                  <c:v>1.1357792910307589</c:v>
                </c:pt>
                <c:pt idx="33">
                  <c:v>1.0832040199770354</c:v>
                </c:pt>
                <c:pt idx="34">
                  <c:v>1.4201301920640335</c:v>
                </c:pt>
                <c:pt idx="35">
                  <c:v>1.2227181532656251</c:v>
                </c:pt>
                <c:pt idx="36">
                  <c:v>1.7823010314697174</c:v>
                </c:pt>
                <c:pt idx="37">
                  <c:v>1.8492305348406906</c:v>
                </c:pt>
                <c:pt idx="38">
                  <c:v>1.8322532855351152</c:v>
                </c:pt>
              </c:numCache>
            </c:numRef>
          </c:yVal>
          <c:smooth val="0"/>
          <c:extLst>
            <c:ext xmlns:c16="http://schemas.microsoft.com/office/drawing/2014/chart" uri="{C3380CC4-5D6E-409C-BE32-E72D297353CC}">
              <c16:uniqueId val="{00000001-DA0D-4FC8-B4C3-080915E2E6CA}"/>
            </c:ext>
          </c:extLst>
        </c:ser>
        <c:ser>
          <c:idx val="2"/>
          <c:order val="2"/>
          <c:tx>
            <c:v>R (95% credible interval)</c:v>
          </c:tx>
          <c:spPr>
            <a:ln w="19050">
              <a:solidFill>
                <a:srgbClr val="963634"/>
              </a:solidFill>
              <a:prstDash val="dashDot"/>
            </a:ln>
          </c:spPr>
          <c:marker>
            <c:symbol val="none"/>
          </c:marker>
          <c:xVal>
            <c:numRef>
              <c:f>'Output2 R estimates'!$B$5:$B$43</c:f>
              <c:numCache>
                <c:formatCode>0</c:formatCode>
                <c:ptCount val="39"/>
                <c:pt idx="0">
                  <c:v>6</c:v>
                </c:pt>
                <c:pt idx="1">
                  <c:v>7</c:v>
                </c:pt>
                <c:pt idx="2">
                  <c:v>8</c:v>
                </c:pt>
                <c:pt idx="3">
                  <c:v>9</c:v>
                </c:pt>
                <c:pt idx="4">
                  <c:v>10</c:v>
                </c:pt>
                <c:pt idx="5">
                  <c:v>11</c:v>
                </c:pt>
                <c:pt idx="6">
                  <c:v>12</c:v>
                </c:pt>
                <c:pt idx="7">
                  <c:v>13</c:v>
                </c:pt>
                <c:pt idx="8">
                  <c:v>14</c:v>
                </c:pt>
                <c:pt idx="9">
                  <c:v>15</c:v>
                </c:pt>
                <c:pt idx="10">
                  <c:v>16</c:v>
                </c:pt>
                <c:pt idx="11">
                  <c:v>17</c:v>
                </c:pt>
                <c:pt idx="12">
                  <c:v>18</c:v>
                </c:pt>
                <c:pt idx="13">
                  <c:v>19</c:v>
                </c:pt>
                <c:pt idx="14">
                  <c:v>20</c:v>
                </c:pt>
                <c:pt idx="15">
                  <c:v>21</c:v>
                </c:pt>
                <c:pt idx="16">
                  <c:v>22</c:v>
                </c:pt>
                <c:pt idx="17">
                  <c:v>23</c:v>
                </c:pt>
                <c:pt idx="18">
                  <c:v>24</c:v>
                </c:pt>
                <c:pt idx="19">
                  <c:v>25</c:v>
                </c:pt>
                <c:pt idx="20">
                  <c:v>26</c:v>
                </c:pt>
                <c:pt idx="21">
                  <c:v>27</c:v>
                </c:pt>
                <c:pt idx="22">
                  <c:v>28</c:v>
                </c:pt>
                <c:pt idx="23">
                  <c:v>29</c:v>
                </c:pt>
                <c:pt idx="24">
                  <c:v>30</c:v>
                </c:pt>
                <c:pt idx="25" formatCode="General">
                  <c:v>31</c:v>
                </c:pt>
                <c:pt idx="26" formatCode="General">
                  <c:v>32</c:v>
                </c:pt>
                <c:pt idx="27" formatCode="General">
                  <c:v>33</c:v>
                </c:pt>
                <c:pt idx="28" formatCode="General">
                  <c:v>34</c:v>
                </c:pt>
                <c:pt idx="29" formatCode="General">
                  <c:v>35</c:v>
                </c:pt>
                <c:pt idx="30" formatCode="General">
                  <c:v>36</c:v>
                </c:pt>
                <c:pt idx="31" formatCode="General">
                  <c:v>37</c:v>
                </c:pt>
                <c:pt idx="32" formatCode="General">
                  <c:v>38</c:v>
                </c:pt>
                <c:pt idx="33" formatCode="General">
                  <c:v>39</c:v>
                </c:pt>
                <c:pt idx="34" formatCode="General">
                  <c:v>40</c:v>
                </c:pt>
                <c:pt idx="35" formatCode="General">
                  <c:v>41</c:v>
                </c:pt>
                <c:pt idx="36" formatCode="General">
                  <c:v>42</c:v>
                </c:pt>
                <c:pt idx="37" formatCode="General">
                  <c:v>43</c:v>
                </c:pt>
                <c:pt idx="38" formatCode="General">
                  <c:v>44</c:v>
                </c:pt>
              </c:numCache>
            </c:numRef>
          </c:xVal>
          <c:yVal>
            <c:numRef>
              <c:f>'Output2 R estimates'!$G$5:$G$43</c:f>
              <c:numCache>
                <c:formatCode>0.00</c:formatCode>
                <c:ptCount val="39"/>
                <c:pt idx="0">
                  <c:v>5.4926521481227537</c:v>
                </c:pt>
                <c:pt idx="1">
                  <c:v>3.3362038750343186</c:v>
                </c:pt>
                <c:pt idx="2">
                  <c:v>3.7021143938198096</c:v>
                </c:pt>
                <c:pt idx="3">
                  <c:v>1.8821157114440201</c:v>
                </c:pt>
                <c:pt idx="4">
                  <c:v>1.2313758723068142</c:v>
                </c:pt>
                <c:pt idx="5">
                  <c:v>1.3236452218886796</c:v>
                </c:pt>
                <c:pt idx="6">
                  <c:v>1.2464138644165961</c:v>
                </c:pt>
                <c:pt idx="7">
                  <c:v>0.58455068113816921</c:v>
                </c:pt>
                <c:pt idx="8">
                  <c:v>0.84287558577033483</c:v>
                </c:pt>
                <c:pt idx="9">
                  <c:v>0.92061792914291329</c:v>
                </c:pt>
                <c:pt idx="10">
                  <c:v>0.94478580822567482</c:v>
                </c:pt>
                <c:pt idx="11">
                  <c:v>1.0019863767313149</c:v>
                </c:pt>
                <c:pt idx="12">
                  <c:v>1.3160029283998078</c:v>
                </c:pt>
                <c:pt idx="13">
                  <c:v>1.4069078655763156</c:v>
                </c:pt>
                <c:pt idx="14">
                  <c:v>1.2717107715119247</c:v>
                </c:pt>
                <c:pt idx="15">
                  <c:v>1.2275716636415477</c:v>
                </c:pt>
                <c:pt idx="16">
                  <c:v>0.98036947328770307</c:v>
                </c:pt>
                <c:pt idx="17">
                  <c:v>0.81303798266287575</c:v>
                </c:pt>
                <c:pt idx="18">
                  <c:v>0.58726172759273443</c:v>
                </c:pt>
                <c:pt idx="19">
                  <c:v>0.72101747463722776</c:v>
                </c:pt>
                <c:pt idx="20">
                  <c:v>0.90889755830215757</c:v>
                </c:pt>
                <c:pt idx="21">
                  <c:v>0.9838628785669673</c:v>
                </c:pt>
                <c:pt idx="22">
                  <c:v>1.0232466903363837</c:v>
                </c:pt>
                <c:pt idx="23">
                  <c:v>1.7746725132338448</c:v>
                </c:pt>
                <c:pt idx="24">
                  <c:v>1.7527370829406108</c:v>
                </c:pt>
                <c:pt idx="25">
                  <c:v>1.7737173404040629</c:v>
                </c:pt>
                <c:pt idx="26">
                  <c:v>1.817939657714158</c:v>
                </c:pt>
                <c:pt idx="27">
                  <c:v>1.6334471529106152</c:v>
                </c:pt>
                <c:pt idx="28">
                  <c:v>1.2005237011795291</c:v>
                </c:pt>
                <c:pt idx="29">
                  <c:v>1.0470020859582094</c:v>
                </c:pt>
                <c:pt idx="30">
                  <c:v>0.9364856467358873</c:v>
                </c:pt>
                <c:pt idx="31">
                  <c:v>0.78578679445583455</c:v>
                </c:pt>
                <c:pt idx="32">
                  <c:v>0.85118497944052418</c:v>
                </c:pt>
                <c:pt idx="33">
                  <c:v>0.83202869828667259</c:v>
                </c:pt>
                <c:pt idx="34">
                  <c:v>1.1243947307004918</c:v>
                </c:pt>
                <c:pt idx="35">
                  <c:v>0.96342780972997955</c:v>
                </c:pt>
                <c:pt idx="36">
                  <c:v>1.4456998456338879</c:v>
                </c:pt>
                <c:pt idx="37">
                  <c:v>1.5180513690555866</c:v>
                </c:pt>
                <c:pt idx="38">
                  <c:v>1.493275473052875</c:v>
                </c:pt>
              </c:numCache>
            </c:numRef>
          </c:yVal>
          <c:smooth val="0"/>
          <c:extLst>
            <c:ext xmlns:c16="http://schemas.microsoft.com/office/drawing/2014/chart" uri="{C3380CC4-5D6E-409C-BE32-E72D297353CC}">
              <c16:uniqueId val="{00000002-DA0D-4FC8-B4C3-080915E2E6CA}"/>
            </c:ext>
          </c:extLst>
        </c:ser>
        <c:ser>
          <c:idx val="3"/>
          <c:order val="3"/>
          <c:tx>
            <c:v>R=1</c:v>
          </c:tx>
          <c:spPr>
            <a:ln w="9525">
              <a:solidFill>
                <a:srgbClr val="FF0000"/>
              </a:solidFill>
              <a:prstDash val="solid"/>
            </a:ln>
          </c:spPr>
          <c:marker>
            <c:symbol val="none"/>
          </c:marker>
          <c:xVal>
            <c:numLit>
              <c:formatCode>General</c:formatCode>
              <c:ptCount val="3"/>
              <c:pt idx="0">
                <c:v>1</c:v>
              </c:pt>
              <c:pt idx="1">
                <c:v>44</c:v>
              </c:pt>
              <c:pt idx="2">
                <c:v>#N/A</c:v>
              </c:pt>
            </c:numLit>
          </c:xVal>
          <c:yVal>
            <c:numLit>
              <c:formatCode>General</c:formatCode>
              <c:ptCount val="3"/>
              <c:pt idx="0">
                <c:v>1</c:v>
              </c:pt>
              <c:pt idx="1">
                <c:v>1</c:v>
              </c:pt>
              <c:pt idx="2">
                <c:v>#N/A</c:v>
              </c:pt>
            </c:numLit>
          </c:yVal>
          <c:smooth val="0"/>
          <c:extLst>
            <c:ext xmlns:c16="http://schemas.microsoft.com/office/drawing/2014/chart" uri="{C3380CC4-5D6E-409C-BE32-E72D297353CC}">
              <c16:uniqueId val="{00000003-DA0D-4FC8-B4C3-080915E2E6CA}"/>
            </c:ext>
          </c:extLst>
        </c:ser>
        <c:dLbls>
          <c:showLegendKey val="0"/>
          <c:showVal val="0"/>
          <c:showCatName val="0"/>
          <c:showSerName val="0"/>
          <c:showPercent val="0"/>
          <c:showBubbleSize val="0"/>
        </c:dLbls>
        <c:axId val="1207538303"/>
        <c:axId val="1257305679"/>
      </c:scatterChart>
      <c:valAx>
        <c:axId val="1207538303"/>
        <c:scaling>
          <c:orientation val="minMax"/>
          <c:max val="44"/>
          <c:min val="16"/>
        </c:scaling>
        <c:delete val="0"/>
        <c:axPos val="b"/>
        <c:title>
          <c:tx>
            <c:rich>
              <a:bodyPr/>
              <a:lstStyle/>
              <a:p>
                <a:pPr>
                  <a:defRPr/>
                </a:pPr>
                <a:r>
                  <a:rPr lang="en-US" dirty="0" err="1"/>
                  <a:t>დღეები</a:t>
                </a:r>
                <a:endParaRPr lang="en-US" dirty="0"/>
              </a:p>
            </c:rich>
          </c:tx>
          <c:overlay val="0"/>
        </c:title>
        <c:numFmt formatCode="0" sourceLinked="1"/>
        <c:majorTickMark val="out"/>
        <c:minorTickMark val="none"/>
        <c:tickLblPos val="nextTo"/>
        <c:crossAx val="1257305679"/>
        <c:crosses val="autoZero"/>
        <c:crossBetween val="midCat"/>
      </c:valAx>
      <c:valAx>
        <c:axId val="1257305679"/>
        <c:scaling>
          <c:orientation val="minMax"/>
          <c:max val="4"/>
        </c:scaling>
        <c:delete val="0"/>
        <c:axPos val="l"/>
        <c:title>
          <c:tx>
            <c:rich>
              <a:bodyPr/>
              <a:lstStyle/>
              <a:p>
                <a:pPr>
                  <a:defRPr/>
                </a:pPr>
                <a:r>
                  <a:rPr lang="en-US"/>
                  <a:t>R</a:t>
                </a:r>
              </a:p>
            </c:rich>
          </c:tx>
          <c:overlay val="0"/>
        </c:title>
        <c:numFmt formatCode="0.00" sourceLinked="1"/>
        <c:majorTickMark val="out"/>
        <c:minorTickMark val="none"/>
        <c:tickLblPos val="nextTo"/>
        <c:crossAx val="1207538303"/>
        <c:crosses val="autoZero"/>
        <c:crossBetween val="midCat"/>
      </c:valAx>
    </c:plotArea>
    <c:legend>
      <c:legendPos val="b"/>
      <c:legendEntry>
        <c:idx val="0"/>
        <c:delete val="1"/>
      </c:legendEntry>
      <c:overlay val="0"/>
    </c:legend>
    <c:plotVisOnly val="1"/>
    <c:dispBlanksAs val="gap"/>
    <c:showDLblsOverMax val="0"/>
    <c:extLst>
      <c:ext xmlns:c16r3="http://schemas.microsoft.com/office/drawing/2017/03/chart" uri="{56B9EC1D-385E-4148-901F-78D8002777C0}">
        <c16r3:dataDisplayOptions16>
          <c16r3:dispNaAsBlank val="1"/>
        </c16r3:dataDisplayOptions16>
      </c:ext>
    </c:extLst>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Cache>
                <c:formatCode>General</c:formatCode>
                <c:ptCount val="6"/>
                <c:pt idx="0">
                  <c:v>468</c:v>
                </c:pt>
                <c:pt idx="1">
                  <c:v>609</c:v>
                </c:pt>
                <c:pt idx="2">
                  <c:v>669</c:v>
                </c:pt>
                <c:pt idx="3">
                  <c:v>401</c:v>
                </c:pt>
                <c:pt idx="4">
                  <c:v>376</c:v>
                </c:pt>
                <c:pt idx="5">
                  <c:v>399</c:v>
                </c:pt>
              </c:numCache>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Cache>
                <c:formatCode>General</c:formatCode>
                <c:ptCount val="6"/>
                <c:pt idx="0">
                  <c:v>198</c:v>
                </c:pt>
                <c:pt idx="1">
                  <c:v>268</c:v>
                </c:pt>
                <c:pt idx="2">
                  <c:v>103</c:v>
                </c:pt>
                <c:pt idx="3">
                  <c:v>83</c:v>
                </c:pt>
                <c:pt idx="4">
                  <c:v>89</c:v>
                </c:pt>
                <c:pt idx="5">
                  <c:v>144</c:v>
                </c:pt>
              </c:numCache>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Cache>
                <c:formatCode>General</c:formatCode>
                <c:ptCount val="6"/>
                <c:pt idx="0">
                  <c:v>260</c:v>
                </c:pt>
                <c:pt idx="1">
                  <c:v>284</c:v>
                </c:pt>
                <c:pt idx="2">
                  <c:v>545</c:v>
                </c:pt>
                <c:pt idx="3">
                  <c:v>737</c:v>
                </c:pt>
                <c:pt idx="4">
                  <c:v>746</c:v>
                </c:pt>
                <c:pt idx="5">
                  <c:v>865</c:v>
                </c:pt>
              </c:numCache>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Cache>
                <c:formatCode>General</c:formatCode>
                <c:ptCount val="6"/>
                <c:pt idx="0">
                  <c:v>150</c:v>
                </c:pt>
                <c:pt idx="1">
                  <c:v>169</c:v>
                </c:pt>
                <c:pt idx="2">
                  <c:v>347</c:v>
                </c:pt>
                <c:pt idx="3">
                  <c:v>528</c:v>
                </c:pt>
                <c:pt idx="4">
                  <c:v>537</c:v>
                </c:pt>
                <c:pt idx="5">
                  <c:v>720</c:v>
                </c:pt>
              </c:numCache>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manualLayout>
          <c:xMode val="edge"/>
          <c:yMode val="edge"/>
          <c:x val="4.8792270531400964E-2"/>
          <c:y val="0"/>
          <c:w val="0.9"/>
          <c:h val="5.97269161807241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Cache>
                <c:formatCode>0%</c:formatCode>
                <c:ptCount val="6"/>
                <c:pt idx="0">
                  <c:v>0.57692307692307687</c:v>
                </c:pt>
                <c:pt idx="1">
                  <c:v>0.55993431855500819</c:v>
                </c:pt>
                <c:pt idx="2">
                  <c:v>0.84603886397608374</c:v>
                </c:pt>
                <c:pt idx="3">
                  <c:v>0.79301745635910226</c:v>
                </c:pt>
                <c:pt idx="4">
                  <c:v>0.76329787234042556</c:v>
                </c:pt>
                <c:pt idx="5">
                  <c:v>0.63909774436090228</c:v>
                </c:pt>
              </c:numCache>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Cache>
                <c:formatCode>0%</c:formatCode>
                <c:ptCount val="6"/>
                <c:pt idx="0">
                  <c:v>0.42307692307692307</c:v>
                </c:pt>
                <c:pt idx="1">
                  <c:v>0.40492957746478875</c:v>
                </c:pt>
                <c:pt idx="2">
                  <c:v>0.363302752293578</c:v>
                </c:pt>
                <c:pt idx="3">
                  <c:v>0.28358208955223879</c:v>
                </c:pt>
                <c:pt idx="4">
                  <c:v>0.28016085790884721</c:v>
                </c:pt>
                <c:pt idx="5">
                  <c:v>0.16763005780346821</c:v>
                </c:pt>
              </c:numCache>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13823</c:v>
                </c:pt>
                <c:pt idx="4">
                  <c:v>29736</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პროცენტი</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4.9916805324459234E-3</c:v>
                </c:pt>
                <c:pt idx="4">
                  <c:v>2.1354587032553135E-2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თვეში ანტისხეული</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ფარმაცევტული ქსელის პერსონალი</c:v>
                </c:pt>
                <c:pt idx="8">
                  <c:v>სხვა პრიორიტეტული ჯგუფები </c:v>
                </c:pt>
                <c:pt idx="9">
                  <c:v>პოპულაციური კვლევა</c:v>
                </c:pt>
                <c:pt idx="10">
                  <c:v>სულ</c:v>
                </c:pt>
              </c:strCache>
            </c:strRef>
          </c:cat>
          <c:val>
            <c:numRef>
              <c:f>Sheet1!$B$2:$B$12</c:f>
              <c:numCache>
                <c:formatCode>0</c:formatCode>
                <c:ptCount val="11"/>
                <c:pt idx="0">
                  <c:v>600</c:v>
                </c:pt>
                <c:pt idx="1">
                  <c:v>300</c:v>
                </c:pt>
                <c:pt idx="2">
                  <c:v>7394</c:v>
                </c:pt>
                <c:pt idx="3">
                  <c:v>9000</c:v>
                </c:pt>
                <c:pt idx="4">
                  <c:v>2014</c:v>
                </c:pt>
                <c:pt idx="5">
                  <c:v>277.5</c:v>
                </c:pt>
                <c:pt idx="6">
                  <c:v>2700</c:v>
                </c:pt>
                <c:pt idx="7">
                  <c:v>5000</c:v>
                </c:pt>
                <c:pt idx="8">
                  <c:v>6000</c:v>
                </c:pt>
                <c:pt idx="9">
                  <c:v>2000</c:v>
                </c:pt>
                <c:pt idx="10">
                  <c:v>35285.5</c:v>
                </c:pt>
              </c:numCache>
            </c:numRef>
          </c:val>
          <c:extLst>
            <c:ext xmlns:c16="http://schemas.microsoft.com/office/drawing/2014/chart" uri="{C3380CC4-5D6E-409C-BE32-E72D297353CC}">
              <c16:uniqueId val="{00000000-6794-42FE-B1CA-00F3C011B225}"/>
            </c:ext>
          </c:extLst>
        </c:ser>
        <c:ser>
          <c:idx val="1"/>
          <c:order val="1"/>
          <c:tx>
            <c:strRef>
              <c:f>Sheet1!$C$1</c:f>
              <c:strCache>
                <c:ptCount val="1"/>
                <c:pt idx="0">
                  <c:v>თვეში PCR</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ფარმაცევტული ქსელის პერსონალი</c:v>
                </c:pt>
                <c:pt idx="8">
                  <c:v>სხვა პრიორიტეტული ჯგუფები </c:v>
                </c:pt>
                <c:pt idx="9">
                  <c:v>პოპულაციური კვლევა</c:v>
                </c:pt>
                <c:pt idx="10">
                  <c:v>სულ</c:v>
                </c:pt>
              </c:strCache>
            </c:strRef>
          </c:cat>
          <c:val>
            <c:numRef>
              <c:f>Sheet1!$C$2:$C$12</c:f>
              <c:numCache>
                <c:formatCode>0</c:formatCode>
                <c:ptCount val="11"/>
                <c:pt idx="0">
                  <c:v>6000</c:v>
                </c:pt>
                <c:pt idx="1">
                  <c:v>3000</c:v>
                </c:pt>
                <c:pt idx="2">
                  <c:v>1109.0999999999999</c:v>
                </c:pt>
                <c:pt idx="3">
                  <c:v>1350</c:v>
                </c:pt>
                <c:pt idx="4">
                  <c:v>302</c:v>
                </c:pt>
                <c:pt idx="5">
                  <c:v>5550</c:v>
                </c:pt>
                <c:pt idx="6">
                  <c:v>540</c:v>
                </c:pt>
                <c:pt idx="7">
                  <c:v>1000</c:v>
                </c:pt>
                <c:pt idx="8">
                  <c:v>60000</c:v>
                </c:pt>
                <c:pt idx="9">
                  <c:v>0</c:v>
                </c:pt>
                <c:pt idx="10">
                  <c:v>78851.100000000006</c:v>
                </c:pt>
              </c:numCache>
            </c:numRef>
          </c:val>
          <c:extLst>
            <c:ext xmlns:c16="http://schemas.microsoft.com/office/drawing/2014/chart" uri="{C3380CC4-5D6E-409C-BE32-E72D297353CC}">
              <c16:uniqueId val="{00000001-6794-42FE-B1CA-00F3C011B225}"/>
            </c:ext>
          </c:extLst>
        </c:ser>
        <c:dLbls>
          <c:showLegendKey val="0"/>
          <c:showVal val="0"/>
          <c:showCatName val="0"/>
          <c:showSerName val="0"/>
          <c:showPercent val="0"/>
          <c:showBubbleSize val="0"/>
        </c:dLbls>
        <c:gapWidth val="115"/>
        <c:overlap val="-20"/>
        <c:axId val="701546376"/>
        <c:axId val="701543752"/>
      </c:barChart>
      <c:catAx>
        <c:axId val="7015463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543752"/>
        <c:crosses val="autoZero"/>
        <c:auto val="1"/>
        <c:lblAlgn val="ctr"/>
        <c:lblOffset val="100"/>
        <c:noMultiLvlLbl val="0"/>
      </c:catAx>
      <c:valAx>
        <c:axId val="7015437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1546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ka-GE"/>
              <a:t>პრიორიტეტული მიმართულებები და ფინანსური საჭიროება აშშ დოლარში</a:t>
            </a:r>
            <a:endParaRPr lang="en-US"/>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Sheet1!$B$1</c:f>
              <c:strCache>
                <c:ptCount val="1"/>
                <c:pt idx="0">
                  <c:v>საერთო საჭიროება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Sheet1!$B$2:$B$8</c:f>
            </c:numRef>
          </c:val>
          <c:extLst>
            <c:ext xmlns:c16="http://schemas.microsoft.com/office/drawing/2014/chart" uri="{C3380CC4-5D6E-409C-BE32-E72D297353CC}">
              <c16:uniqueId val="{00000000-731F-41A4-B6FB-C3BDADEB3CA7}"/>
            </c:ext>
          </c:extLst>
        </c:ser>
        <c:ser>
          <c:idx val="1"/>
          <c:order val="1"/>
          <c:tx>
            <c:strRef>
              <c:f>Sheet1!$C$1</c:f>
              <c:strCache>
                <c:ptCount val="1"/>
                <c:pt idx="0">
                  <c:v>2020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Sheet1!$C$2:$C$8</c:f>
              <c:numCache>
                <c:formatCode>_("$"* #,##0.00_);_("$"* \(#,##0.00\);_("$"* "-"??_);_(@_)</c:formatCode>
                <c:ptCount val="7"/>
                <c:pt idx="0">
                  <c:v>45929870</c:v>
                </c:pt>
                <c:pt idx="1">
                  <c:v>9160860</c:v>
                </c:pt>
                <c:pt idx="2">
                  <c:v>14925000</c:v>
                </c:pt>
                <c:pt idx="3">
                  <c:v>4601185</c:v>
                </c:pt>
                <c:pt idx="4">
                  <c:v>31000000</c:v>
                </c:pt>
                <c:pt idx="5">
                  <c:v>20000000</c:v>
                </c:pt>
                <c:pt idx="6">
                  <c:v>25575484</c:v>
                </c:pt>
              </c:numCache>
            </c:numRef>
          </c:val>
          <c:extLst>
            <c:ext xmlns:c16="http://schemas.microsoft.com/office/drawing/2014/chart" uri="{C3380CC4-5D6E-409C-BE32-E72D297353CC}">
              <c16:uniqueId val="{00000001-731F-41A4-B6FB-C3BDADEB3CA7}"/>
            </c:ext>
          </c:extLst>
        </c:ser>
        <c:ser>
          <c:idx val="2"/>
          <c:order val="2"/>
          <c:tx>
            <c:strRef>
              <c:f>Sheet1!$D$1</c:f>
              <c:strCache>
                <c:ptCount val="1"/>
                <c:pt idx="0">
                  <c:v>2021</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Sheet1!$D$2:$D$8</c:f>
              <c:numCache>
                <c:formatCode>General</c:formatCode>
                <c:ptCount val="7"/>
                <c:pt idx="0" formatCode="_(&quot;$&quot;* #,##0.00_);_(&quot;$&quot;* \(#,##0.00\);_(&quot;$&quot;* &quot;-&quot;??_);_(@_)">
                  <c:v>19684230</c:v>
                </c:pt>
                <c:pt idx="3" formatCode="_(&quot;$&quot;* #,##0.00_);_(&quot;$&quot;* \(#,##0.00\);_(&quot;$&quot;* &quot;-&quot;??_);_(@_)">
                  <c:v>1950593</c:v>
                </c:pt>
                <c:pt idx="4" formatCode="_(&quot;$&quot;* #,##0.00_);_(&quot;$&quot;* \(#,##0.00\);_(&quot;$&quot;* &quot;-&quot;??_);_(@_)">
                  <c:v>46500000</c:v>
                </c:pt>
              </c:numCache>
            </c:numRef>
          </c:val>
          <c:extLst>
            <c:ext xmlns:c16="http://schemas.microsoft.com/office/drawing/2014/chart" uri="{C3380CC4-5D6E-409C-BE32-E72D297353CC}">
              <c16:uniqueId val="{00000002-731F-41A4-B6FB-C3BDADEB3CA7}"/>
            </c:ext>
          </c:extLst>
        </c:ser>
        <c:dLbls>
          <c:dLblPos val="inEnd"/>
          <c:showLegendKey val="0"/>
          <c:showVal val="1"/>
          <c:showCatName val="0"/>
          <c:showSerName val="0"/>
          <c:showPercent val="0"/>
          <c:showBubbleSize val="0"/>
        </c:dLbls>
        <c:gapWidth val="150"/>
        <c:overlap val="100"/>
        <c:axId val="270182944"/>
        <c:axId val="270177696"/>
      </c:barChart>
      <c:catAx>
        <c:axId val="270182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0177696"/>
        <c:crosses val="autoZero"/>
        <c:auto val="1"/>
        <c:lblAlgn val="ctr"/>
        <c:lblOffset val="100"/>
        <c:noMultiLvlLbl val="0"/>
      </c:catAx>
      <c:valAx>
        <c:axId val="270177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0182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7"/>
          <c:order val="7"/>
          <c:tx>
            <c:strRef>
              <c:f>Sheet1!$A$9</c:f>
              <c:strCache>
                <c:ptCount val="1"/>
                <c:pt idx="0">
                  <c:v>პროგნოზული დაფინანსება</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Sheet1!$B$9:$H$9</c:f>
              <c:numCache>
                <c:formatCode>_(* #,##0_);_(* \(#,##0\);_(* "-"??_);_(@_)</c:formatCode>
                <c:ptCount val="7"/>
                <c:pt idx="0">
                  <c:v>219327222</c:v>
                </c:pt>
                <c:pt idx="1">
                  <c:v>28740000</c:v>
                </c:pt>
                <c:pt idx="2">
                  <c:v>43108000</c:v>
                </c:pt>
                <c:pt idx="3">
                  <c:v>100000000</c:v>
                </c:pt>
                <c:pt idx="4">
                  <c:v>400000</c:v>
                </c:pt>
                <c:pt idx="5">
                  <c:v>4500000</c:v>
                </c:pt>
                <c:pt idx="6">
                  <c:v>600000</c:v>
                </c:pt>
              </c:numCache>
            </c:numRef>
          </c:val>
          <c:extLst>
            <c:ext xmlns:c16="http://schemas.microsoft.com/office/drawing/2014/chart" uri="{C3380CC4-5D6E-409C-BE32-E72D297353CC}">
              <c16:uniqueId val="{0000000E-494C-4219-B141-5FC7E9C46F86}"/>
            </c:ext>
          </c:extLst>
        </c:ser>
        <c:dLbls>
          <c:showLegendKey val="0"/>
          <c:showVal val="0"/>
          <c:showCatName val="0"/>
          <c:showSerName val="0"/>
          <c:showPercent val="0"/>
          <c:showBubbleSize val="0"/>
        </c:dLbls>
        <c:gapWidth val="444"/>
        <c:axId val="490680224"/>
        <c:axId val="490685800"/>
      </c:barChart>
      <c:lineChart>
        <c:grouping val="standard"/>
        <c:varyColors val="0"/>
        <c:ser>
          <c:idx val="0"/>
          <c:order val="0"/>
          <c:tx>
            <c:strRef>
              <c:f>Sheet1!$A$2</c:f>
              <c:strCache>
                <c:ptCount val="1"/>
                <c:pt idx="0">
                  <c:v>პირადი დაცვის საშუალებები</c:v>
                </c:pt>
              </c:strCache>
            </c:strRef>
          </c:tx>
          <c:spPr>
            <a:ln w="31750"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Sheet1!$B$2:$H$2</c:f>
            </c:numRef>
          </c:val>
          <c:smooth val="0"/>
          <c:extLst>
            <c:ext xmlns:c16="http://schemas.microsoft.com/office/drawing/2014/chart" uri="{C3380CC4-5D6E-409C-BE32-E72D297353CC}">
              <c16:uniqueId val="{00000000-731F-41A4-B6FB-C3BDADEB3CA7}"/>
            </c:ext>
          </c:extLst>
        </c:ser>
        <c:ser>
          <c:idx val="1"/>
          <c:order val="1"/>
          <c:tx>
            <c:strRef>
              <c:f>Sheet1!$A$3</c:f>
              <c:strCache>
                <c:ptCount val="1"/>
                <c:pt idx="0">
                  <c:v>სუნთქვის აპარატები და ECMO</c:v>
                </c:pt>
              </c:strCache>
            </c:strRef>
          </c:tx>
          <c:spPr>
            <a:ln w="31750" cap="rnd">
              <a:solidFill>
                <a:schemeClr val="accent5"/>
              </a:solidFill>
              <a:round/>
            </a:ln>
            <a:effectLst/>
          </c:spPr>
          <c:marker>
            <c:symbol val="none"/>
          </c:marker>
          <c:dLbls>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Sheet1!$B$3:$H$3</c:f>
            </c:numRef>
          </c:val>
          <c:smooth val="0"/>
          <c:extLst>
            <c:ext xmlns:c16="http://schemas.microsoft.com/office/drawing/2014/chart" uri="{C3380CC4-5D6E-409C-BE32-E72D297353CC}">
              <c16:uniqueId val="{00000001-731F-41A4-B6FB-C3BDADEB3CA7}"/>
            </c:ext>
          </c:extLst>
        </c:ser>
        <c:ser>
          <c:idx val="2"/>
          <c:order val="2"/>
          <c:tx>
            <c:strRef>
              <c:f>Sheet1!$A$4</c:f>
              <c:strCache>
                <c:ptCount val="1"/>
                <c:pt idx="0">
                  <c:v>სასწრაფოს მანქანები/აღჭურვილობა</c:v>
                </c:pt>
              </c:strCache>
            </c:strRef>
          </c:tx>
          <c:spPr>
            <a:ln w="31750" cap="rnd">
              <a:solidFill>
                <a:schemeClr val="accent4"/>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Sheet1!$B$4:$H$4</c:f>
            </c:numRef>
          </c:val>
          <c:smooth val="0"/>
          <c:extLst>
            <c:ext xmlns:c16="http://schemas.microsoft.com/office/drawing/2014/chart" uri="{C3380CC4-5D6E-409C-BE32-E72D297353CC}">
              <c16:uniqueId val="{00000009-494C-4219-B141-5FC7E9C46F86}"/>
            </c:ext>
          </c:extLst>
        </c:ser>
        <c:ser>
          <c:idx val="3"/>
          <c:order val="3"/>
          <c:tx>
            <c:strRef>
              <c:f>Sheet1!$A$5</c:f>
              <c:strCache>
                <c:ptCount val="1"/>
                <c:pt idx="0">
                  <c:v>ლაბორატორია</c:v>
                </c:pt>
              </c:strCache>
            </c:strRef>
          </c:tx>
          <c:spPr>
            <a:ln w="31750" cap="rnd">
              <a:solidFill>
                <a:schemeClr val="accent6">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Sheet1!$B$5:$H$5</c:f>
            </c:numRef>
          </c:val>
          <c:smooth val="0"/>
          <c:extLst>
            <c:ext xmlns:c16="http://schemas.microsoft.com/office/drawing/2014/chart" uri="{C3380CC4-5D6E-409C-BE32-E72D297353CC}">
              <c16:uniqueId val="{0000000A-494C-4219-B141-5FC7E9C46F86}"/>
            </c:ext>
          </c:extLst>
        </c:ser>
        <c:ser>
          <c:idx val="4"/>
          <c:order val="4"/>
          <c:tx>
            <c:strRef>
              <c:f>Sheet1!$A$6</c:f>
              <c:strCache>
                <c:ptCount val="1"/>
                <c:pt idx="0">
                  <c:v>მრავალპროფილური ჰოსპიტალური ინფრასტრუქტურა და აღჭურვა </c:v>
                </c:pt>
              </c:strCache>
            </c:strRef>
          </c:tx>
          <c:spPr>
            <a:ln w="31750" cap="rnd">
              <a:solidFill>
                <a:schemeClr val="accent5">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Sheet1!$B$6:$H$6</c:f>
            </c:numRef>
          </c:val>
          <c:smooth val="0"/>
          <c:extLst>
            <c:ext xmlns:c16="http://schemas.microsoft.com/office/drawing/2014/chart" uri="{C3380CC4-5D6E-409C-BE32-E72D297353CC}">
              <c16:uniqueId val="{0000000B-494C-4219-B141-5FC7E9C46F86}"/>
            </c:ext>
          </c:extLst>
        </c:ser>
        <c:ser>
          <c:idx val="5"/>
          <c:order val="5"/>
          <c:tx>
            <c:strRef>
              <c:f>Sheet1!$A$7</c:f>
              <c:strCache>
                <c:ptCount val="1"/>
                <c:pt idx="0">
                  <c:v>პირველადი ჯანდაცვის ინფრასტრუქტურა</c:v>
                </c:pt>
              </c:strCache>
            </c:strRef>
          </c:tx>
          <c:spPr>
            <a:ln w="31750" cap="rnd">
              <a:solidFill>
                <a:schemeClr val="accent4">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Sheet1!$B$7:$H$7</c:f>
            </c:numRef>
          </c:val>
          <c:smooth val="0"/>
          <c:extLst>
            <c:ext xmlns:c16="http://schemas.microsoft.com/office/drawing/2014/chart" uri="{C3380CC4-5D6E-409C-BE32-E72D297353CC}">
              <c16:uniqueId val="{0000000C-494C-4219-B141-5FC7E9C46F86}"/>
            </c:ext>
          </c:extLst>
        </c:ser>
        <c:ser>
          <c:idx val="6"/>
          <c:order val="6"/>
          <c:tx>
            <c:strRef>
              <c:f>Sheet1!$A$8</c:f>
              <c:strCache>
                <c:ptCount val="1"/>
                <c:pt idx="0">
                  <c:v>ჰოსპიტალური სერვისების ხარჯები</c:v>
                </c:pt>
              </c:strCache>
            </c:strRef>
          </c:tx>
          <c:spPr>
            <a:ln w="31750" cap="rnd">
              <a:solidFill>
                <a:schemeClr val="accent6">
                  <a:lumMod val="80000"/>
                  <a:lumOff val="2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Sheet1!$B$8:$H$8</c:f>
            </c:numRef>
          </c:val>
          <c:smooth val="0"/>
          <c:extLst>
            <c:ext xmlns:c16="http://schemas.microsoft.com/office/drawing/2014/chart" uri="{C3380CC4-5D6E-409C-BE32-E72D297353CC}">
              <c16:uniqueId val="{0000000D-494C-4219-B141-5FC7E9C46F86}"/>
            </c:ext>
          </c:extLst>
        </c:ser>
        <c:ser>
          <c:idx val="8"/>
          <c:order val="8"/>
          <c:tx>
            <c:strRef>
              <c:f>Sheet1!$A$10</c:f>
              <c:strCache>
                <c:ptCount val="1"/>
                <c:pt idx="0">
                  <c:v>დონორის მიერ დაფარვის წილი</c:v>
                </c:pt>
              </c:strCache>
            </c:strRef>
          </c:tx>
          <c:spPr>
            <a:ln w="31750" cap="rnd">
              <a:solidFill>
                <a:schemeClr val="accent4">
                  <a:lumMod val="80000"/>
                  <a:lumOff val="20000"/>
                </a:schemeClr>
              </a:solidFill>
              <a:round/>
            </a:ln>
            <a:effectLst/>
          </c:spPr>
          <c:marker>
            <c:symbol val="circle"/>
            <c:size val="6"/>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w="12700">
                <a:solidFill>
                  <a:schemeClr val="lt2"/>
                </a:solidFill>
                <a:round/>
              </a:ln>
              <a:effectLst/>
            </c:spPr>
          </c:marker>
          <c:dLbls>
            <c:dLbl>
              <c:idx val="5"/>
              <c:layout>
                <c:manualLayout>
                  <c:x val="1.2789847516087187E-2"/>
                  <c:y val="4.227053258325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94C-4219-B141-5FC7E9C46F86}"/>
                </c:ext>
              </c:extLst>
            </c:dLbl>
            <c:dLbl>
              <c:idx val="6"/>
              <c:layout>
                <c:manualLayout>
                  <c:x val="0"/>
                  <c:y val="2.48650191666224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94C-4219-B141-5FC7E9C46F86}"/>
                </c:ext>
              </c:extLst>
            </c:dLbl>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Sheet1!$B$10:$H$10</c:f>
              <c:numCache>
                <c:formatCode>0%</c:formatCode>
                <c:ptCount val="7"/>
                <c:pt idx="1">
                  <c:v>0.13103708576585171</c:v>
                </c:pt>
                <c:pt idx="2">
                  <c:v>0.19654650985366512</c:v>
                </c:pt>
                <c:pt idx="3">
                  <c:v>0.45593975562230937</c:v>
                </c:pt>
                <c:pt idx="4" formatCode="0.0%">
                  <c:v>1.8237590224892376E-3</c:v>
                </c:pt>
                <c:pt idx="5">
                  <c:v>2.0517289003003921E-2</c:v>
                </c:pt>
                <c:pt idx="6" formatCode="0.0%">
                  <c:v>2.7356385337338565E-3</c:v>
                </c:pt>
              </c:numCache>
            </c:numRef>
          </c:val>
          <c:smooth val="0"/>
          <c:extLst>
            <c:ext xmlns:c16="http://schemas.microsoft.com/office/drawing/2014/chart" uri="{C3380CC4-5D6E-409C-BE32-E72D297353CC}">
              <c16:uniqueId val="{0000000F-494C-4219-B141-5FC7E9C46F86}"/>
            </c:ext>
          </c:extLst>
        </c:ser>
        <c:dLbls>
          <c:showLegendKey val="0"/>
          <c:showVal val="0"/>
          <c:showCatName val="0"/>
          <c:showSerName val="0"/>
          <c:showPercent val="0"/>
          <c:showBubbleSize val="0"/>
        </c:dLbls>
        <c:marker val="1"/>
        <c:smooth val="0"/>
        <c:axId val="476768304"/>
        <c:axId val="476767976"/>
      </c:lineChart>
      <c:valAx>
        <c:axId val="490685800"/>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490680224"/>
        <c:crosses val="max"/>
        <c:crossBetween val="between"/>
      </c:valAx>
      <c:catAx>
        <c:axId val="49068022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90685800"/>
        <c:crosses val="autoZero"/>
        <c:auto val="1"/>
        <c:lblAlgn val="ctr"/>
        <c:lblOffset val="100"/>
        <c:noMultiLvlLbl val="0"/>
      </c:catAx>
      <c:valAx>
        <c:axId val="476767976"/>
        <c:scaling>
          <c:orientation val="minMax"/>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476768304"/>
        <c:crosses val="autoZero"/>
        <c:crossBetween val="between"/>
      </c:valAx>
      <c:catAx>
        <c:axId val="476768304"/>
        <c:scaling>
          <c:orientation val="minMax"/>
        </c:scaling>
        <c:delete val="1"/>
        <c:axPos val="b"/>
        <c:numFmt formatCode="General" sourceLinked="1"/>
        <c:majorTickMark val="out"/>
        <c:minorTickMark val="none"/>
        <c:tickLblPos val="nextTo"/>
        <c:crossAx val="4767679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9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83">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08">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_rels/data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image" Target="../media/image1.jpeg"/></Relationships>
</file>

<file path=ppt/diagrams/_rels/drawing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0B4E4319-AB7B-4254-8E0B-702291440675}">
      <dgm:prSet phldrT="[Text]" custT="1"/>
      <dgm:spPr/>
      <dgm:t>
        <a:bodyPr/>
        <a:lstStyle/>
        <a:p>
          <a:r>
            <a:rPr lang="ka-GE" sz="1400" dirty="0" smtClean="0"/>
            <a:t>ეპიდზედამხედველობა და ლაბორატორიული დიაგნოსტიკა</a:t>
          </a:r>
          <a:endParaRPr lang="en-US" sz="1400" dirty="0"/>
        </a:p>
      </dgm:t>
    </dgm:pt>
    <dgm:pt modelId="{752F371B-70B6-4051-9082-E31D650BEA27}" type="parTrans" cxnId="{BB5FE6BA-3D7E-47DB-821A-276F221BAA09}">
      <dgm:prSet/>
      <dgm:spPr/>
      <dgm:t>
        <a:bodyPr/>
        <a:lstStyle/>
        <a:p>
          <a:endParaRPr lang="en-US" sz="1400"/>
        </a:p>
      </dgm:t>
    </dgm:pt>
    <dgm:pt modelId="{C66841C0-4EE3-412D-94ED-148FD893F320}" type="sibTrans" cxnId="{BB5FE6BA-3D7E-47DB-821A-276F221BAA09}">
      <dgm:prSet/>
      <dgm:spPr/>
      <dgm:t>
        <a:bodyPr/>
        <a:lstStyle/>
        <a:p>
          <a:endParaRPr lang="en-US" sz="1400"/>
        </a:p>
      </dgm:t>
    </dgm:pt>
    <dgm:pt modelId="{78564AE9-ABB7-4C49-A5F6-78C9C81191C4}">
      <dgm:prSet phldrT="[Text]" custT="1"/>
      <dgm:spPr/>
      <dgm:t>
        <a:bodyPr/>
        <a:lstStyle/>
        <a:p>
          <a:r>
            <a:rPr lang="ka-GE" sz="1400" dirty="0" smtClean="0"/>
            <a:t>ჯანდაცვის მინისტრის </a:t>
          </a:r>
          <a:r>
            <a:rPr lang="en-US" sz="1400" dirty="0" smtClean="0"/>
            <a:t> 01-144/</a:t>
          </a:r>
          <a:r>
            <a:rPr lang="ka-GE" sz="1400" dirty="0" smtClean="0"/>
            <a:t>ო01 / აპრილი / 2020 წ. ბრძანება დიაგნოსტიკური ალგორითმის დამტკიცების თაობაზე </a:t>
          </a:r>
          <a:endParaRPr lang="en-US" sz="1400" dirty="0"/>
        </a:p>
      </dgm:t>
    </dgm:pt>
    <dgm:pt modelId="{84BB8D4E-A037-4007-890E-D00490B7E52D}" type="parTrans" cxnId="{DF61C392-9CC2-4BBF-8643-AB4DE4BF09AB}">
      <dgm:prSet/>
      <dgm:spPr/>
      <dgm:t>
        <a:bodyPr/>
        <a:lstStyle/>
        <a:p>
          <a:endParaRPr lang="en-US" sz="1400"/>
        </a:p>
      </dgm:t>
    </dgm:pt>
    <dgm:pt modelId="{B6D0531E-FADE-4333-83D4-5080F82E62BC}" type="sibTrans" cxnId="{DF61C392-9CC2-4BBF-8643-AB4DE4BF09AB}">
      <dgm:prSet/>
      <dgm:spPr/>
      <dgm:t>
        <a:bodyPr/>
        <a:lstStyle/>
        <a:p>
          <a:endParaRPr lang="en-US" sz="1400"/>
        </a:p>
      </dgm:t>
    </dgm:pt>
    <dgm:pt modelId="{AFD8F3C0-307C-4FD6-8352-A4AE40195B7E}">
      <dgm:prSet phldrT="[Text]" custT="1"/>
      <dgm:spPr/>
      <dgm:t>
        <a:bodyPr/>
        <a:lstStyle/>
        <a:p>
          <a:r>
            <a:rPr lang="ka-GE" sz="1400" dirty="0" smtClean="0"/>
            <a:t>პირველადი ჯანდაცვა</a:t>
          </a:r>
          <a:endParaRPr lang="en-US" sz="1400" dirty="0"/>
        </a:p>
      </dgm:t>
    </dgm:pt>
    <dgm:pt modelId="{73DEFB20-C05A-4513-8975-FD44EBB20596}" type="parTrans" cxnId="{31327E31-F3AF-4F0F-A384-67F8DF874032}">
      <dgm:prSet/>
      <dgm:spPr/>
      <dgm:t>
        <a:bodyPr/>
        <a:lstStyle/>
        <a:p>
          <a:endParaRPr lang="en-US" sz="1400"/>
        </a:p>
      </dgm:t>
    </dgm:pt>
    <dgm:pt modelId="{D258C328-F753-4194-9161-E5C4F97ED0DF}" type="sibTrans" cxnId="{31327E31-F3AF-4F0F-A384-67F8DF874032}">
      <dgm:prSet/>
      <dgm:spPr/>
      <dgm:t>
        <a:bodyPr/>
        <a:lstStyle/>
        <a:p>
          <a:endParaRPr lang="en-US" sz="1400"/>
        </a:p>
      </dgm:t>
    </dgm:pt>
    <dgm:pt modelId="{2EA96A37-C77C-4885-A1DA-2567B1A71A47}">
      <dgm:prSet phldrT="[Text]" custT="1"/>
      <dgm:spPr/>
      <dgm:t>
        <a:bodyPr/>
        <a:lstStyle/>
        <a:p>
          <a:r>
            <a:rPr lang="ka-GE" sz="1400" dirty="0" smtClean="0"/>
            <a:t>ჯანდაცვის მინისტრის </a:t>
          </a:r>
          <a:r>
            <a:rPr lang="en-US" sz="1400" dirty="0" smtClean="0"/>
            <a:t>No 01-135/</a:t>
          </a:r>
          <a:r>
            <a:rPr lang="ka-GE" sz="1400" dirty="0" smtClean="0"/>
            <a:t>ო30 / მარტი / 2020 წ. ბრძანება, პირველად ჯანდაცვაში კოვიდ 19 მართვის თაობაზე </a:t>
          </a:r>
          <a:endParaRPr lang="en-US" sz="1400" dirty="0"/>
        </a:p>
      </dgm:t>
    </dgm:pt>
    <dgm:pt modelId="{219C2A2C-77CB-465A-BE7E-117BA83ED5B3}" type="parTrans" cxnId="{F2AF983B-3992-42F6-AD30-063A7461FA2D}">
      <dgm:prSet/>
      <dgm:spPr/>
      <dgm:t>
        <a:bodyPr/>
        <a:lstStyle/>
        <a:p>
          <a:endParaRPr lang="en-US" sz="1400"/>
        </a:p>
      </dgm:t>
    </dgm:pt>
    <dgm:pt modelId="{164BB7CF-B739-4354-9700-01A561944553}" type="sibTrans" cxnId="{F2AF983B-3992-42F6-AD30-063A7461FA2D}">
      <dgm:prSet/>
      <dgm:spPr/>
      <dgm:t>
        <a:bodyPr/>
        <a:lstStyle/>
        <a:p>
          <a:endParaRPr lang="en-US" sz="1400"/>
        </a:p>
      </dgm:t>
    </dgm:pt>
    <dgm:pt modelId="{9AE8307F-EA9A-4437-AE8A-26C13D95BD4C}">
      <dgm:prSet phldrT="[Text]" custT="1"/>
      <dgm:spPr/>
      <dgm:t>
        <a:bodyPr/>
        <a:lstStyle/>
        <a:p>
          <a:r>
            <a:rPr lang="ka-GE" sz="1400" dirty="0" smtClean="0"/>
            <a:t>112-ის და 25 პჯდ დაწესებულების ცხელებაზე რეაგირების მოდელი </a:t>
          </a:r>
          <a:endParaRPr lang="en-US" sz="1400" dirty="0"/>
        </a:p>
      </dgm:t>
    </dgm:pt>
    <dgm:pt modelId="{4413B667-02EC-431F-A22F-2FF4BBE9F22F}" type="parTrans" cxnId="{FCAFDE3F-EB1F-4080-8D49-5834ECECD120}">
      <dgm:prSet/>
      <dgm:spPr/>
      <dgm:t>
        <a:bodyPr/>
        <a:lstStyle/>
        <a:p>
          <a:endParaRPr lang="en-US" sz="1400"/>
        </a:p>
      </dgm:t>
    </dgm:pt>
    <dgm:pt modelId="{12B154C8-3D03-49BC-B966-72E7631F0EF6}" type="sibTrans" cxnId="{FCAFDE3F-EB1F-4080-8D49-5834ECECD120}">
      <dgm:prSet/>
      <dgm:spPr/>
      <dgm:t>
        <a:bodyPr/>
        <a:lstStyle/>
        <a:p>
          <a:endParaRPr lang="en-US" sz="1400"/>
        </a:p>
      </dgm:t>
    </dgm:pt>
    <dgm:pt modelId="{EF1B9BFB-C5D4-4424-A673-556350334C5F}">
      <dgm:prSet phldrT="[Text]" custT="1"/>
      <dgm:spPr/>
      <dgm:t>
        <a:bodyPr/>
        <a:lstStyle/>
        <a:p>
          <a:r>
            <a:rPr lang="ka-GE" sz="1400" dirty="0" smtClean="0"/>
            <a:t>ჰოსპიტალური ქსელი </a:t>
          </a:r>
          <a:endParaRPr lang="en-US" sz="1400" dirty="0"/>
        </a:p>
      </dgm:t>
    </dgm:pt>
    <dgm:pt modelId="{6C2FA2F3-372F-4FF6-8262-38E9558EB960}" type="parTrans" cxnId="{932BE8E7-733A-4E24-AAFC-3F8C227CC702}">
      <dgm:prSet/>
      <dgm:spPr/>
      <dgm:t>
        <a:bodyPr/>
        <a:lstStyle/>
        <a:p>
          <a:endParaRPr lang="en-US" sz="1400"/>
        </a:p>
      </dgm:t>
    </dgm:pt>
    <dgm:pt modelId="{8D50C5AC-253F-46A5-8E01-91B2CABDEB63}" type="sibTrans" cxnId="{932BE8E7-733A-4E24-AAFC-3F8C227CC702}">
      <dgm:prSet/>
      <dgm:spPr/>
      <dgm:t>
        <a:bodyPr/>
        <a:lstStyle/>
        <a:p>
          <a:endParaRPr lang="en-US" sz="1400"/>
        </a:p>
      </dgm:t>
    </dgm:pt>
    <dgm:pt modelId="{2A03A5FF-34C7-4247-96F8-E5AD05448542}">
      <dgm:prSet phldrT="[Text]" custT="1"/>
      <dgm:spPr/>
      <dgm:t>
        <a:bodyPr/>
        <a:lstStyle/>
        <a:p>
          <a:r>
            <a:rPr lang="ka-GE" sz="1400" dirty="0" smtClean="0"/>
            <a:t>ჯანდაცვის მინისტრის </a:t>
          </a:r>
          <a:r>
            <a:rPr lang="en-US" sz="1400" dirty="0" smtClean="0"/>
            <a:t>No 01-136/</a:t>
          </a:r>
          <a:r>
            <a:rPr lang="ka-GE" sz="14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dirty="0"/>
        </a:p>
      </dgm:t>
    </dgm:pt>
    <dgm:pt modelId="{5669F814-C20E-412E-8DA1-DC7175981F94}" type="parTrans" cxnId="{260589AD-8A68-431A-A27E-5A1D1B4DEE2C}">
      <dgm:prSet/>
      <dgm:spPr/>
      <dgm:t>
        <a:bodyPr/>
        <a:lstStyle/>
        <a:p>
          <a:endParaRPr lang="en-US" sz="1400"/>
        </a:p>
      </dgm:t>
    </dgm:pt>
    <dgm:pt modelId="{B606ECEB-A1A9-4A35-9AE3-FF981E17AF2A}" type="sibTrans" cxnId="{260589AD-8A68-431A-A27E-5A1D1B4DEE2C}">
      <dgm:prSet/>
      <dgm:spPr/>
      <dgm:t>
        <a:bodyPr/>
        <a:lstStyle/>
        <a:p>
          <a:endParaRPr lang="en-US" sz="1400"/>
        </a:p>
      </dgm:t>
    </dgm:pt>
    <dgm:pt modelId="{4678981A-FFA2-4439-A51D-1D4539109181}">
      <dgm:prSet phldrT="[Text]" custT="1"/>
      <dgm:spPr/>
      <dgm:t>
        <a:bodyPr/>
        <a:lstStyle/>
        <a:p>
          <a:r>
            <a:rPr lang="en-US" sz="1400" dirty="0" smtClean="0"/>
            <a:t> </a:t>
          </a:r>
          <a:r>
            <a:rPr lang="ka-GE" sz="1400" dirty="0" smtClean="0"/>
            <a:t>ჯანდაცვის მინისტრის </a:t>
          </a:r>
          <a:r>
            <a:rPr lang="en-US" sz="1400" dirty="0" smtClean="0"/>
            <a:t>No 01-119/</a:t>
          </a:r>
          <a:r>
            <a:rPr lang="ka-GE" sz="1400" dirty="0" smtClean="0"/>
            <a:t>ო 24 / მარტი / 2020 წ. ბრძანება, კოვიდ 19-ის კლინიკური მართვის გაიდლაინის დამტკიცების თაობაზე </a:t>
          </a:r>
          <a:endParaRPr lang="en-US" sz="1400" dirty="0"/>
        </a:p>
      </dgm:t>
    </dgm:pt>
    <dgm:pt modelId="{D5345ECC-3694-4D85-8D00-97E1F9655A6D}" type="parTrans" cxnId="{874D58DF-D00C-484D-9B59-47DF3A8E7FC7}">
      <dgm:prSet/>
      <dgm:spPr/>
      <dgm:t>
        <a:bodyPr/>
        <a:lstStyle/>
        <a:p>
          <a:endParaRPr lang="en-US" sz="1400"/>
        </a:p>
      </dgm:t>
    </dgm:pt>
    <dgm:pt modelId="{3DE14B69-93F8-4402-BFEE-BB9C222FC8C4}" type="sibTrans" cxnId="{874D58DF-D00C-484D-9B59-47DF3A8E7FC7}">
      <dgm:prSet/>
      <dgm:spPr/>
      <dgm:t>
        <a:bodyPr/>
        <a:lstStyle/>
        <a:p>
          <a:endParaRPr lang="en-US" sz="1400"/>
        </a:p>
      </dgm:t>
    </dgm:pt>
    <dgm:pt modelId="{0DAE9635-8624-4E7C-A022-6241C88F83B1}">
      <dgm:prSet phldrT="[Text]" custT="1"/>
      <dgm:spPr/>
      <dgm:t>
        <a:bodyPr/>
        <a:lstStyle/>
        <a:p>
          <a:r>
            <a:rPr lang="ka-GE" sz="1400" dirty="0" smtClean="0"/>
            <a:t>ჯანდაცვის მინისტრის ბრძანება </a:t>
          </a:r>
          <a:r>
            <a:rPr lang="en-US" sz="1400" dirty="0" smtClean="0"/>
            <a:t>No 01-126/</a:t>
          </a:r>
          <a:r>
            <a:rPr lang="ka-GE" sz="14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dirty="0"/>
        </a:p>
      </dgm:t>
    </dgm:pt>
    <dgm:pt modelId="{F5EC0A93-91B9-46FC-B588-DD90E8E2E63C}" type="parTrans" cxnId="{1E5B796C-1DE4-4BE1-B910-2655E86DDF49}">
      <dgm:prSet/>
      <dgm:spPr/>
      <dgm:t>
        <a:bodyPr/>
        <a:lstStyle/>
        <a:p>
          <a:endParaRPr lang="en-US"/>
        </a:p>
      </dgm:t>
    </dgm:pt>
    <dgm:pt modelId="{5C0699D7-DBEF-4897-A48F-366D3FCAB1C7}" type="sibTrans" cxnId="{1E5B796C-1DE4-4BE1-B910-2655E86DDF49}">
      <dgm:prSet/>
      <dgm:spPr/>
      <dgm:t>
        <a:bodyPr/>
        <a:lstStyle/>
        <a:p>
          <a:endParaRPr lang="en-US"/>
        </a:p>
      </dgm:t>
    </dgm:pt>
    <dgm:pt modelId="{2B73272D-57FF-4DD8-8CB0-4A866209BAF7}">
      <dgm:prSet phldrT="[Text]" custT="1"/>
      <dgm:spPr/>
      <dgm:t>
        <a:bodyPr/>
        <a:lstStyle/>
        <a:p>
          <a:r>
            <a:rPr lang="ka-GE" sz="14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dirty="0"/>
        </a:p>
      </dgm:t>
    </dgm:pt>
    <dgm:pt modelId="{5F5039DC-EA01-4A6C-B5F5-D2D945644B73}" type="parTrans" cxnId="{358FBA54-3B56-4D05-9874-A08D59EE6352}">
      <dgm:prSet/>
      <dgm:spPr/>
      <dgm:t>
        <a:bodyPr/>
        <a:lstStyle/>
        <a:p>
          <a:endParaRPr lang="en-US"/>
        </a:p>
      </dgm:t>
    </dgm:pt>
    <dgm:pt modelId="{94934A90-C941-4212-B891-02C625F98A28}" type="sibTrans" cxnId="{358FBA54-3B56-4D05-9874-A08D59EE6352}">
      <dgm:prSet/>
      <dgm:spPr/>
      <dgm:t>
        <a:bodyPr/>
        <a:lstStyle/>
        <a:p>
          <a:endParaRPr lang="en-US"/>
        </a:p>
      </dgm:t>
    </dgm:pt>
    <dgm:pt modelId="{00C8458B-A69C-4DFB-81B0-C78751E73A3A}">
      <dgm:prSet phldrT="[Text]" custT="1"/>
      <dgm:spPr/>
      <dgm:t>
        <a:bodyPr/>
        <a:lstStyle/>
        <a:p>
          <a:r>
            <a:rPr lang="ka-GE" sz="1400" dirty="0" smtClean="0"/>
            <a:t>ჯანდაცვის მინისტრის ბრძანება მაისი/2020. კოვიდ 19-ზე სავალდებულო </a:t>
          </a:r>
          <a:r>
            <a:rPr lang="en-US" sz="1400" dirty="0" smtClean="0"/>
            <a:t>PCR </a:t>
          </a:r>
          <a:r>
            <a:rPr lang="ka-GE" sz="1400" dirty="0" smtClean="0"/>
            <a:t>ტესტირებისთვის ჯგუფების განსაზღვრის თაობაზე </a:t>
          </a:r>
          <a:endParaRPr lang="en-US" sz="1400" dirty="0"/>
        </a:p>
      </dgm:t>
    </dgm:pt>
    <dgm:pt modelId="{F6E7756B-B7A4-45DA-8D16-A9C8100BC86D}" type="parTrans" cxnId="{B256372C-14C6-4EDA-B44E-4926A327CDBC}">
      <dgm:prSet/>
      <dgm:spPr/>
      <dgm:t>
        <a:bodyPr/>
        <a:lstStyle/>
        <a:p>
          <a:endParaRPr lang="en-US"/>
        </a:p>
      </dgm:t>
    </dgm:pt>
    <dgm:pt modelId="{5B348997-7759-492A-8879-C2F2C31701B0}" type="sibTrans" cxnId="{B256372C-14C6-4EDA-B44E-4926A327CDBC}">
      <dgm:prSet/>
      <dgm:spPr/>
      <dgm:t>
        <a:bodyPr/>
        <a:lstStyle/>
        <a:p>
          <a:endParaRPr lang="en-US"/>
        </a:p>
      </dgm:t>
    </dgm:pt>
    <dgm:pt modelId="{6C1D9418-80C7-4ED4-812C-74A925A6DB1B}" type="pres">
      <dgm:prSet presAssocID="{243FE840-383C-4546-9B4A-1D984D5CDEBF}" presName="Name0" presStyleCnt="0">
        <dgm:presLayoutVars>
          <dgm:dir/>
          <dgm:animLvl val="lvl"/>
          <dgm:resizeHandles val="exact"/>
        </dgm:presLayoutVars>
      </dgm:prSet>
      <dgm:spPr/>
      <dgm:t>
        <a:bodyPr/>
        <a:lstStyle/>
        <a:p>
          <a:endParaRPr lang="en-US"/>
        </a:p>
      </dgm:t>
    </dgm:pt>
    <dgm:pt modelId="{59428A9A-EB38-4021-B3C1-775767068D1E}" type="pres">
      <dgm:prSet presAssocID="{0B4E4319-AB7B-4254-8E0B-702291440675}" presName="linNode" presStyleCnt="0"/>
      <dgm:spPr/>
    </dgm:pt>
    <dgm:pt modelId="{7455287C-797C-4530-97B1-C08349ED19AD}" type="pres">
      <dgm:prSet presAssocID="{0B4E4319-AB7B-4254-8E0B-702291440675}" presName="parTx" presStyleLbl="revTx" presStyleIdx="0" presStyleCnt="3">
        <dgm:presLayoutVars>
          <dgm:chMax val="1"/>
          <dgm:bulletEnabled val="1"/>
        </dgm:presLayoutVars>
      </dgm:prSet>
      <dgm:spPr/>
      <dgm:t>
        <a:bodyPr/>
        <a:lstStyle/>
        <a:p>
          <a:endParaRPr lang="en-US"/>
        </a:p>
      </dgm:t>
    </dgm:pt>
    <dgm:pt modelId="{88ECB5E0-D921-4511-85C7-06D8663A5AED}" type="pres">
      <dgm:prSet presAssocID="{0B4E4319-AB7B-4254-8E0B-702291440675}" presName="bracket" presStyleLbl="parChTrans1D1" presStyleIdx="0" presStyleCnt="3"/>
      <dgm:spPr/>
    </dgm:pt>
    <dgm:pt modelId="{D9433DAA-A027-4853-B9A2-0EA3AA2DDB81}" type="pres">
      <dgm:prSet presAssocID="{0B4E4319-AB7B-4254-8E0B-702291440675}" presName="spH" presStyleCnt="0"/>
      <dgm:spPr/>
    </dgm:pt>
    <dgm:pt modelId="{A92D481D-17EA-49EB-8B7E-E8E077CA12BD}" type="pres">
      <dgm:prSet presAssocID="{0B4E4319-AB7B-4254-8E0B-702291440675}" presName="desTx" presStyleLbl="node1" presStyleIdx="0" presStyleCnt="3">
        <dgm:presLayoutVars>
          <dgm:bulletEnabled val="1"/>
        </dgm:presLayoutVars>
      </dgm:prSet>
      <dgm:spPr/>
      <dgm:t>
        <a:bodyPr/>
        <a:lstStyle/>
        <a:p>
          <a:endParaRPr lang="en-US"/>
        </a:p>
      </dgm:t>
    </dgm:pt>
    <dgm:pt modelId="{C60610E9-A6D6-4193-BBAF-425D0F140AAE}" type="pres">
      <dgm:prSet presAssocID="{C66841C0-4EE3-412D-94ED-148FD893F320}" presName="spV" presStyleCnt="0"/>
      <dgm:spPr/>
    </dgm:pt>
    <dgm:pt modelId="{095C79B4-74EB-40BE-8024-BCEB71CE868F}" type="pres">
      <dgm:prSet presAssocID="{AFD8F3C0-307C-4FD6-8352-A4AE40195B7E}" presName="linNode" presStyleCnt="0"/>
      <dgm:spPr/>
    </dgm:pt>
    <dgm:pt modelId="{923DD6A3-67F9-4B26-9011-14AD6AAF0DDA}" type="pres">
      <dgm:prSet presAssocID="{AFD8F3C0-307C-4FD6-8352-A4AE40195B7E}" presName="parTx" presStyleLbl="revTx" presStyleIdx="1" presStyleCnt="3">
        <dgm:presLayoutVars>
          <dgm:chMax val="1"/>
          <dgm:bulletEnabled val="1"/>
        </dgm:presLayoutVars>
      </dgm:prSet>
      <dgm:spPr/>
      <dgm:t>
        <a:bodyPr/>
        <a:lstStyle/>
        <a:p>
          <a:endParaRPr lang="en-US"/>
        </a:p>
      </dgm:t>
    </dgm:pt>
    <dgm:pt modelId="{10626E7A-463E-4C26-B3E7-6BA8D8B3FAAF}" type="pres">
      <dgm:prSet presAssocID="{AFD8F3C0-307C-4FD6-8352-A4AE40195B7E}" presName="bracket" presStyleLbl="parChTrans1D1" presStyleIdx="1" presStyleCnt="3"/>
      <dgm:spPr/>
    </dgm:pt>
    <dgm:pt modelId="{9225C473-9F9C-43F5-BDDE-01761990A0D9}" type="pres">
      <dgm:prSet presAssocID="{AFD8F3C0-307C-4FD6-8352-A4AE40195B7E}" presName="spH" presStyleCnt="0"/>
      <dgm:spPr/>
    </dgm:pt>
    <dgm:pt modelId="{32788D6C-E851-42C3-AE79-DFF0C19267AE}" type="pres">
      <dgm:prSet presAssocID="{AFD8F3C0-307C-4FD6-8352-A4AE40195B7E}" presName="desTx" presStyleLbl="node1" presStyleIdx="1" presStyleCnt="3">
        <dgm:presLayoutVars>
          <dgm:bulletEnabled val="1"/>
        </dgm:presLayoutVars>
      </dgm:prSet>
      <dgm:spPr/>
      <dgm:t>
        <a:bodyPr/>
        <a:lstStyle/>
        <a:p>
          <a:endParaRPr lang="en-US"/>
        </a:p>
      </dgm:t>
    </dgm:pt>
    <dgm:pt modelId="{C0EC4AA2-78E3-44A9-90A1-0334ECAFC919}" type="pres">
      <dgm:prSet presAssocID="{D258C328-F753-4194-9161-E5C4F97ED0DF}" presName="spV" presStyleCnt="0"/>
      <dgm:spPr/>
    </dgm:pt>
    <dgm:pt modelId="{370A104A-7929-4F49-BACE-985AFC71C7B9}" type="pres">
      <dgm:prSet presAssocID="{EF1B9BFB-C5D4-4424-A673-556350334C5F}" presName="linNode" presStyleCnt="0"/>
      <dgm:spPr/>
    </dgm:pt>
    <dgm:pt modelId="{A8B2D2CC-D11A-4C62-841C-EE21CB3A8A24}" type="pres">
      <dgm:prSet presAssocID="{EF1B9BFB-C5D4-4424-A673-556350334C5F}" presName="parTx" presStyleLbl="revTx" presStyleIdx="2" presStyleCnt="3">
        <dgm:presLayoutVars>
          <dgm:chMax val="1"/>
          <dgm:bulletEnabled val="1"/>
        </dgm:presLayoutVars>
      </dgm:prSet>
      <dgm:spPr/>
      <dgm:t>
        <a:bodyPr/>
        <a:lstStyle/>
        <a:p>
          <a:endParaRPr lang="en-US"/>
        </a:p>
      </dgm:t>
    </dgm:pt>
    <dgm:pt modelId="{D673B437-AE39-4D48-806F-CA447DBA887E}" type="pres">
      <dgm:prSet presAssocID="{EF1B9BFB-C5D4-4424-A673-556350334C5F}" presName="bracket" presStyleLbl="parChTrans1D1" presStyleIdx="2" presStyleCnt="3"/>
      <dgm:spPr/>
    </dgm:pt>
    <dgm:pt modelId="{98C1FA6F-ED88-4C65-983E-B86DE31F6FB5}" type="pres">
      <dgm:prSet presAssocID="{EF1B9BFB-C5D4-4424-A673-556350334C5F}" presName="spH" presStyleCnt="0"/>
      <dgm:spPr/>
    </dgm:pt>
    <dgm:pt modelId="{223B534D-DA2C-4BC9-A8D6-4B851DC9B2B5}" type="pres">
      <dgm:prSet presAssocID="{EF1B9BFB-C5D4-4424-A673-556350334C5F}" presName="desTx" presStyleLbl="node1" presStyleIdx="2" presStyleCnt="3">
        <dgm:presLayoutVars>
          <dgm:bulletEnabled val="1"/>
        </dgm:presLayoutVars>
      </dgm:prSet>
      <dgm:spPr/>
      <dgm:t>
        <a:bodyPr/>
        <a:lstStyle/>
        <a:p>
          <a:endParaRPr lang="en-US"/>
        </a:p>
      </dgm:t>
    </dgm:pt>
  </dgm:ptLst>
  <dgm:cxnLst>
    <dgm:cxn modelId="{201D0647-1808-46BC-8351-A4927273E839}" type="presOf" srcId="{2EA96A37-C77C-4885-A1DA-2567B1A71A47}" destId="{32788D6C-E851-42C3-AE79-DFF0C19267AE}" srcOrd="0" destOrd="0" presId="urn:diagrams.loki3.com/BracketList"/>
    <dgm:cxn modelId="{F9E32B8C-B575-4325-8F4D-6A8C1E4FF313}" type="presOf" srcId="{EF1B9BFB-C5D4-4424-A673-556350334C5F}" destId="{A8B2D2CC-D11A-4C62-841C-EE21CB3A8A24}" srcOrd="0" destOrd="0" presId="urn:diagrams.loki3.com/BracketList"/>
    <dgm:cxn modelId="{31327E31-F3AF-4F0F-A384-67F8DF874032}" srcId="{243FE840-383C-4546-9B4A-1D984D5CDEBF}" destId="{AFD8F3C0-307C-4FD6-8352-A4AE40195B7E}" srcOrd="1" destOrd="0" parTransId="{73DEFB20-C05A-4513-8975-FD44EBB20596}" sibTransId="{D258C328-F753-4194-9161-E5C4F97ED0DF}"/>
    <dgm:cxn modelId="{1E5B796C-1DE4-4BE1-B910-2655E86DDF49}" srcId="{EF1B9BFB-C5D4-4424-A673-556350334C5F}" destId="{0DAE9635-8624-4E7C-A022-6241C88F83B1}" srcOrd="1" destOrd="0" parTransId="{F5EC0A93-91B9-46FC-B588-DD90E8E2E63C}" sibTransId="{5C0699D7-DBEF-4897-A48F-366D3FCAB1C7}"/>
    <dgm:cxn modelId="{347F45B4-33DF-4C81-9839-703BF1E79B24}" type="presOf" srcId="{9AE8307F-EA9A-4437-AE8A-26C13D95BD4C}" destId="{32788D6C-E851-42C3-AE79-DFF0C19267AE}" srcOrd="0" destOrd="1" presId="urn:diagrams.loki3.com/BracketList"/>
    <dgm:cxn modelId="{358FBA54-3B56-4D05-9874-A08D59EE6352}" srcId="{EF1B9BFB-C5D4-4424-A673-556350334C5F}" destId="{2B73272D-57FF-4DD8-8CB0-4A866209BAF7}" srcOrd="0" destOrd="0" parTransId="{5F5039DC-EA01-4A6C-B5F5-D2D945644B73}" sibTransId="{94934A90-C941-4212-B891-02C625F98A28}"/>
    <dgm:cxn modelId="{37F10F01-65AD-44FA-8E57-4CD92245FB2D}" type="presOf" srcId="{AFD8F3C0-307C-4FD6-8352-A4AE40195B7E}" destId="{923DD6A3-67F9-4B26-9011-14AD6AAF0DDA}" srcOrd="0" destOrd="0" presId="urn:diagrams.loki3.com/BracketList"/>
    <dgm:cxn modelId="{21E03303-8EEE-4172-9346-30B6F92CA8F1}" type="presOf" srcId="{4678981A-FFA2-4439-A51D-1D4539109181}" destId="{223B534D-DA2C-4BC9-A8D6-4B851DC9B2B5}" srcOrd="0" destOrd="3" presId="urn:diagrams.loki3.com/BracketList"/>
    <dgm:cxn modelId="{C30548A1-F080-4F9F-A5AF-D317851D3AE7}" type="presOf" srcId="{00C8458B-A69C-4DFB-81B0-C78751E73A3A}" destId="{A92D481D-17EA-49EB-8B7E-E8E077CA12BD}" srcOrd="0" destOrd="1" presId="urn:diagrams.loki3.com/BracketList"/>
    <dgm:cxn modelId="{DF61C392-9CC2-4BBF-8643-AB4DE4BF09AB}" srcId="{0B4E4319-AB7B-4254-8E0B-702291440675}" destId="{78564AE9-ABB7-4C49-A5F6-78C9C81191C4}" srcOrd="0" destOrd="0" parTransId="{84BB8D4E-A037-4007-890E-D00490B7E52D}" sibTransId="{B6D0531E-FADE-4333-83D4-5080F82E62BC}"/>
    <dgm:cxn modelId="{32AB6364-353D-4985-80C0-FF877D600064}" type="presOf" srcId="{2B73272D-57FF-4DD8-8CB0-4A866209BAF7}" destId="{223B534D-DA2C-4BC9-A8D6-4B851DC9B2B5}" srcOrd="0" destOrd="0" presId="urn:diagrams.loki3.com/BracketList"/>
    <dgm:cxn modelId="{FCAFDE3F-EB1F-4080-8D49-5834ECECD120}" srcId="{AFD8F3C0-307C-4FD6-8352-A4AE40195B7E}" destId="{9AE8307F-EA9A-4437-AE8A-26C13D95BD4C}" srcOrd="1" destOrd="0" parTransId="{4413B667-02EC-431F-A22F-2FF4BBE9F22F}" sibTransId="{12B154C8-3D03-49BC-B966-72E7631F0EF6}"/>
    <dgm:cxn modelId="{260589AD-8A68-431A-A27E-5A1D1B4DEE2C}" srcId="{EF1B9BFB-C5D4-4424-A673-556350334C5F}" destId="{2A03A5FF-34C7-4247-96F8-E5AD05448542}" srcOrd="2" destOrd="0" parTransId="{5669F814-C20E-412E-8DA1-DC7175981F94}" sibTransId="{B606ECEB-A1A9-4A35-9AE3-FF981E17AF2A}"/>
    <dgm:cxn modelId="{932BE8E7-733A-4E24-AAFC-3F8C227CC702}" srcId="{243FE840-383C-4546-9B4A-1D984D5CDEBF}" destId="{EF1B9BFB-C5D4-4424-A673-556350334C5F}" srcOrd="2" destOrd="0" parTransId="{6C2FA2F3-372F-4FF6-8262-38E9558EB960}" sibTransId="{8D50C5AC-253F-46A5-8E01-91B2CABDEB63}"/>
    <dgm:cxn modelId="{D8D42E1D-CA50-4E86-944D-69DB7CA6617F}" type="presOf" srcId="{78564AE9-ABB7-4C49-A5F6-78C9C81191C4}" destId="{A92D481D-17EA-49EB-8B7E-E8E077CA12BD}" srcOrd="0" destOrd="0" presId="urn:diagrams.loki3.com/BracketList"/>
    <dgm:cxn modelId="{BB5FE6BA-3D7E-47DB-821A-276F221BAA09}" srcId="{243FE840-383C-4546-9B4A-1D984D5CDEBF}" destId="{0B4E4319-AB7B-4254-8E0B-702291440675}" srcOrd="0" destOrd="0" parTransId="{752F371B-70B6-4051-9082-E31D650BEA27}" sibTransId="{C66841C0-4EE3-412D-94ED-148FD893F320}"/>
    <dgm:cxn modelId="{8B1B03E4-4603-4DC4-8BEA-1181BCD0145B}" type="presOf" srcId="{0B4E4319-AB7B-4254-8E0B-702291440675}" destId="{7455287C-797C-4530-97B1-C08349ED19AD}" srcOrd="0" destOrd="0" presId="urn:diagrams.loki3.com/BracketList"/>
    <dgm:cxn modelId="{33AA9E54-BEA9-4450-837C-2AFC2923961E}" type="presOf" srcId="{2A03A5FF-34C7-4247-96F8-E5AD05448542}" destId="{223B534D-DA2C-4BC9-A8D6-4B851DC9B2B5}" srcOrd="0" destOrd="2" presId="urn:diagrams.loki3.com/BracketList"/>
    <dgm:cxn modelId="{C22FBABC-222D-45D7-9989-4D3548BA6D5F}" type="presOf" srcId="{0DAE9635-8624-4E7C-A022-6241C88F83B1}" destId="{223B534D-DA2C-4BC9-A8D6-4B851DC9B2B5}" srcOrd="0" destOrd="1" presId="urn:diagrams.loki3.com/BracketList"/>
    <dgm:cxn modelId="{B0010EB3-6253-4B12-A2C8-2E5E230321C2}" type="presOf" srcId="{243FE840-383C-4546-9B4A-1D984D5CDEBF}" destId="{6C1D9418-80C7-4ED4-812C-74A925A6DB1B}" srcOrd="0" destOrd="0" presId="urn:diagrams.loki3.com/BracketList"/>
    <dgm:cxn modelId="{874D58DF-D00C-484D-9B59-47DF3A8E7FC7}" srcId="{EF1B9BFB-C5D4-4424-A673-556350334C5F}" destId="{4678981A-FFA2-4439-A51D-1D4539109181}" srcOrd="3" destOrd="0" parTransId="{D5345ECC-3694-4D85-8D00-97E1F9655A6D}" sibTransId="{3DE14B69-93F8-4402-BFEE-BB9C222FC8C4}"/>
    <dgm:cxn modelId="{F2AF983B-3992-42F6-AD30-063A7461FA2D}" srcId="{AFD8F3C0-307C-4FD6-8352-A4AE40195B7E}" destId="{2EA96A37-C77C-4885-A1DA-2567B1A71A47}" srcOrd="0" destOrd="0" parTransId="{219C2A2C-77CB-465A-BE7E-117BA83ED5B3}" sibTransId="{164BB7CF-B739-4354-9700-01A561944553}"/>
    <dgm:cxn modelId="{B256372C-14C6-4EDA-B44E-4926A327CDBC}" srcId="{0B4E4319-AB7B-4254-8E0B-702291440675}" destId="{00C8458B-A69C-4DFB-81B0-C78751E73A3A}" srcOrd="1" destOrd="0" parTransId="{F6E7756B-B7A4-45DA-8D16-A9C8100BC86D}" sibTransId="{5B348997-7759-492A-8879-C2F2C31701B0}"/>
    <dgm:cxn modelId="{40DBFF9D-DCB2-418D-868E-DC97C0E871E5}" type="presParOf" srcId="{6C1D9418-80C7-4ED4-812C-74A925A6DB1B}" destId="{59428A9A-EB38-4021-B3C1-775767068D1E}" srcOrd="0" destOrd="0" presId="urn:diagrams.loki3.com/BracketList"/>
    <dgm:cxn modelId="{ECFCAD70-C478-4BDC-B81B-247B2AFA9DE6}" type="presParOf" srcId="{59428A9A-EB38-4021-B3C1-775767068D1E}" destId="{7455287C-797C-4530-97B1-C08349ED19AD}" srcOrd="0" destOrd="0" presId="urn:diagrams.loki3.com/BracketList"/>
    <dgm:cxn modelId="{5F0B288F-5E96-4A9B-B973-2F0AEFFC81FB}" type="presParOf" srcId="{59428A9A-EB38-4021-B3C1-775767068D1E}" destId="{88ECB5E0-D921-4511-85C7-06D8663A5AED}" srcOrd="1" destOrd="0" presId="urn:diagrams.loki3.com/BracketList"/>
    <dgm:cxn modelId="{B0D6107D-CC36-4E26-89F2-BC926BC575DF}" type="presParOf" srcId="{59428A9A-EB38-4021-B3C1-775767068D1E}" destId="{D9433DAA-A027-4853-B9A2-0EA3AA2DDB81}" srcOrd="2" destOrd="0" presId="urn:diagrams.loki3.com/BracketList"/>
    <dgm:cxn modelId="{897E3500-F875-4868-9DD7-3FC5B0C14D68}" type="presParOf" srcId="{59428A9A-EB38-4021-B3C1-775767068D1E}" destId="{A92D481D-17EA-49EB-8B7E-E8E077CA12BD}" srcOrd="3" destOrd="0" presId="urn:diagrams.loki3.com/BracketList"/>
    <dgm:cxn modelId="{2240DF7F-C579-47DB-A60A-382A5439C189}" type="presParOf" srcId="{6C1D9418-80C7-4ED4-812C-74A925A6DB1B}" destId="{C60610E9-A6D6-4193-BBAF-425D0F140AAE}" srcOrd="1" destOrd="0" presId="urn:diagrams.loki3.com/BracketList"/>
    <dgm:cxn modelId="{337D7125-B7D0-4B8C-BF53-277B3760EEC8}" type="presParOf" srcId="{6C1D9418-80C7-4ED4-812C-74A925A6DB1B}" destId="{095C79B4-74EB-40BE-8024-BCEB71CE868F}" srcOrd="2" destOrd="0" presId="urn:diagrams.loki3.com/BracketList"/>
    <dgm:cxn modelId="{A04ED695-1F3B-4030-9530-50B8BA0F7766}" type="presParOf" srcId="{095C79B4-74EB-40BE-8024-BCEB71CE868F}" destId="{923DD6A3-67F9-4B26-9011-14AD6AAF0DDA}" srcOrd="0" destOrd="0" presId="urn:diagrams.loki3.com/BracketList"/>
    <dgm:cxn modelId="{F7D2D46B-7FAB-49ED-B4F3-2B7350B7B883}" type="presParOf" srcId="{095C79B4-74EB-40BE-8024-BCEB71CE868F}" destId="{10626E7A-463E-4C26-B3E7-6BA8D8B3FAAF}" srcOrd="1" destOrd="0" presId="urn:diagrams.loki3.com/BracketList"/>
    <dgm:cxn modelId="{76E58C05-CEC0-475E-97F3-5CF062D435AE}" type="presParOf" srcId="{095C79B4-74EB-40BE-8024-BCEB71CE868F}" destId="{9225C473-9F9C-43F5-BDDE-01761990A0D9}" srcOrd="2" destOrd="0" presId="urn:diagrams.loki3.com/BracketList"/>
    <dgm:cxn modelId="{71914C5D-10DD-4568-BB54-070F020E5F16}" type="presParOf" srcId="{095C79B4-74EB-40BE-8024-BCEB71CE868F}" destId="{32788D6C-E851-42C3-AE79-DFF0C19267AE}" srcOrd="3" destOrd="0" presId="urn:diagrams.loki3.com/BracketList"/>
    <dgm:cxn modelId="{BDD54599-617F-4DFD-AE38-C6D15FC5C267}" type="presParOf" srcId="{6C1D9418-80C7-4ED4-812C-74A925A6DB1B}" destId="{C0EC4AA2-78E3-44A9-90A1-0334ECAFC919}" srcOrd="3" destOrd="0" presId="urn:diagrams.loki3.com/BracketList"/>
    <dgm:cxn modelId="{933789AF-DD77-4310-B29A-85EBFDA7E01F}" type="presParOf" srcId="{6C1D9418-80C7-4ED4-812C-74A925A6DB1B}" destId="{370A104A-7929-4F49-BACE-985AFC71C7B9}" srcOrd="4" destOrd="0" presId="urn:diagrams.loki3.com/BracketList"/>
    <dgm:cxn modelId="{96C1EE0B-F8D0-498B-9ACB-DB57191ED028}" type="presParOf" srcId="{370A104A-7929-4F49-BACE-985AFC71C7B9}" destId="{A8B2D2CC-D11A-4C62-841C-EE21CB3A8A24}" srcOrd="0" destOrd="0" presId="urn:diagrams.loki3.com/BracketList"/>
    <dgm:cxn modelId="{0D7CE37F-9C1A-45FE-AE55-EAEE1D849080}" type="presParOf" srcId="{370A104A-7929-4F49-BACE-985AFC71C7B9}" destId="{D673B437-AE39-4D48-806F-CA447DBA887E}" srcOrd="1" destOrd="0" presId="urn:diagrams.loki3.com/BracketList"/>
    <dgm:cxn modelId="{88BBD884-AB5E-4354-8969-C644FDFEB24F}" type="presParOf" srcId="{370A104A-7929-4F49-BACE-985AFC71C7B9}" destId="{98C1FA6F-ED88-4C65-983E-B86DE31F6FB5}" srcOrd="2" destOrd="0" presId="urn:diagrams.loki3.com/BracketList"/>
    <dgm:cxn modelId="{9CD4920F-24BE-479E-8919-C018AEF0C2C2}" type="presParOf" srcId="{370A104A-7929-4F49-BACE-985AFC71C7B9}" destId="{223B534D-DA2C-4BC9-A8D6-4B851DC9B2B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63FA1851-2082-48E2-B39D-2C656DE7129F}">
      <dgm:prSet phldrT="[Text]" custT="1"/>
      <dgm:spPr/>
      <dgm:t>
        <a:bodyPr/>
        <a:lstStyle/>
        <a:p>
          <a:r>
            <a:rPr lang="ka-GE" sz="1400" dirty="0" smtClean="0"/>
            <a:t>კარატინი </a:t>
          </a:r>
          <a:endParaRPr lang="en-US" sz="1400" dirty="0"/>
        </a:p>
      </dgm:t>
    </dgm:pt>
    <dgm:pt modelId="{503329E2-75D4-420A-A007-F2C52E8E3AB7}" type="parTrans" cxnId="{408353FA-D437-49B6-85C6-1D91C6FBA89F}">
      <dgm:prSet/>
      <dgm:spPr/>
      <dgm:t>
        <a:bodyPr/>
        <a:lstStyle/>
        <a:p>
          <a:endParaRPr lang="en-US" sz="1400"/>
        </a:p>
      </dgm:t>
    </dgm:pt>
    <dgm:pt modelId="{EDD63A90-6AC9-403C-B664-96DA3F2CDF18}" type="sibTrans" cxnId="{408353FA-D437-49B6-85C6-1D91C6FBA89F}">
      <dgm:prSet/>
      <dgm:spPr/>
      <dgm:t>
        <a:bodyPr/>
        <a:lstStyle/>
        <a:p>
          <a:endParaRPr lang="en-US" sz="1400"/>
        </a:p>
      </dgm:t>
    </dgm:pt>
    <dgm:pt modelId="{94B04C90-EA2F-4F8D-84FB-1A8EB8C04F6D}">
      <dgm:prSet custT="1"/>
      <dgm:spPr/>
      <dgm:t>
        <a:bodyPr/>
        <a:lstStyle/>
        <a:p>
          <a:r>
            <a:rPr lang="ka-GE" sz="1400" dirty="0" smtClean="0"/>
            <a:t>ჯანდაცვის მინისტრის ბრძანება </a:t>
          </a:r>
          <a:r>
            <a:rPr lang="en-US" sz="1400" dirty="0" smtClean="0"/>
            <a:t>No 01-145/</a:t>
          </a:r>
          <a:r>
            <a:rPr lang="ka-GE" sz="1400" dirty="0" smtClean="0"/>
            <a:t>ო01 / აპრილი / 2020 წ. კარანტინსა და თვითიზოლაციაში ყოფნის პერიოდში ცნობის გაცემის თაობაზე. </a:t>
          </a:r>
          <a:endParaRPr lang="en-US" sz="1400" dirty="0"/>
        </a:p>
      </dgm:t>
    </dgm:pt>
    <dgm:pt modelId="{A2A04110-44DA-4539-B5DF-8B42EC3DF3E3}" type="parTrans" cxnId="{21C135C1-7738-4554-A8FD-896CAEE6CD9C}">
      <dgm:prSet/>
      <dgm:spPr/>
      <dgm:t>
        <a:bodyPr/>
        <a:lstStyle/>
        <a:p>
          <a:endParaRPr lang="en-US" sz="1400"/>
        </a:p>
      </dgm:t>
    </dgm:pt>
    <dgm:pt modelId="{515C8908-87F2-4AFE-B31A-A1AD51BCAAEE}" type="sibTrans" cxnId="{21C135C1-7738-4554-A8FD-896CAEE6CD9C}">
      <dgm:prSet/>
      <dgm:spPr/>
      <dgm:t>
        <a:bodyPr/>
        <a:lstStyle/>
        <a:p>
          <a:endParaRPr lang="en-US" sz="1400"/>
        </a:p>
      </dgm:t>
    </dgm:pt>
    <dgm:pt modelId="{AD885449-3234-4CF0-8A49-7FFA9DE24E7D}">
      <dgm:prSet phldrT="[Text]" custT="1"/>
      <dgm:spPr/>
      <dgm:t>
        <a:bodyPr/>
        <a:lstStyle/>
        <a:p>
          <a:r>
            <a:rPr lang="ka-GE" sz="1400" dirty="0" smtClean="0"/>
            <a:t>სკრინინგი სასაზღვრე პუნქტებში </a:t>
          </a:r>
          <a:endParaRPr lang="en-US" sz="1400" dirty="0"/>
        </a:p>
      </dgm:t>
    </dgm:pt>
    <dgm:pt modelId="{6CC6D306-4C36-4E72-950E-FE41DB4D2900}" type="parTrans" cxnId="{F7BB7F20-63A3-4404-9EEA-885CCB38C246}">
      <dgm:prSet/>
      <dgm:spPr/>
      <dgm:t>
        <a:bodyPr/>
        <a:lstStyle/>
        <a:p>
          <a:endParaRPr lang="en-US" sz="1400"/>
        </a:p>
      </dgm:t>
    </dgm:pt>
    <dgm:pt modelId="{21679EEC-823E-4156-B7F0-5540E0F0DFD8}" type="sibTrans" cxnId="{F7BB7F20-63A3-4404-9EEA-885CCB38C246}">
      <dgm:prSet/>
      <dgm:spPr/>
      <dgm:t>
        <a:bodyPr/>
        <a:lstStyle/>
        <a:p>
          <a:endParaRPr lang="en-US" sz="1400"/>
        </a:p>
      </dgm:t>
    </dgm:pt>
    <dgm:pt modelId="{B7542F9F-1FE2-4C32-8A77-AE29AC8410F2}">
      <dgm:prSet custT="1"/>
      <dgm:spPr/>
      <dgm:t>
        <a:bodyPr/>
        <a:lstStyle/>
        <a:p>
          <a:r>
            <a:rPr lang="ka-GE" sz="1400" dirty="0" smtClean="0"/>
            <a:t>მთავრობის დადგენილება </a:t>
          </a:r>
          <a:endParaRPr lang="en-US" sz="1400" dirty="0"/>
        </a:p>
      </dgm:t>
    </dgm:pt>
    <dgm:pt modelId="{5913F50A-F178-4314-B9E5-6ABA575E7713}" type="parTrans" cxnId="{189B810A-C195-44FA-B3EB-E5CBA4BDAA79}">
      <dgm:prSet/>
      <dgm:spPr/>
      <dgm:t>
        <a:bodyPr/>
        <a:lstStyle/>
        <a:p>
          <a:endParaRPr lang="en-US" sz="1400"/>
        </a:p>
      </dgm:t>
    </dgm:pt>
    <dgm:pt modelId="{2C39E199-6D10-4885-A224-06E3CBC646D1}" type="sibTrans" cxnId="{189B810A-C195-44FA-B3EB-E5CBA4BDAA79}">
      <dgm:prSet/>
      <dgm:spPr/>
      <dgm:t>
        <a:bodyPr/>
        <a:lstStyle/>
        <a:p>
          <a:endParaRPr lang="en-US" sz="1400"/>
        </a:p>
      </dgm:t>
    </dgm:pt>
    <dgm:pt modelId="{A1C4AAB3-0796-443B-9D57-BBC3877C53CA}" type="pres">
      <dgm:prSet presAssocID="{243FE840-383C-4546-9B4A-1D984D5CDEBF}" presName="Name0" presStyleCnt="0">
        <dgm:presLayoutVars>
          <dgm:dir/>
          <dgm:animLvl val="lvl"/>
          <dgm:resizeHandles val="exact"/>
        </dgm:presLayoutVars>
      </dgm:prSet>
      <dgm:spPr/>
      <dgm:t>
        <a:bodyPr/>
        <a:lstStyle/>
        <a:p>
          <a:endParaRPr lang="en-US"/>
        </a:p>
      </dgm:t>
    </dgm:pt>
    <dgm:pt modelId="{23753BF4-2420-4BA4-A68A-853B6E954555}" type="pres">
      <dgm:prSet presAssocID="{AD885449-3234-4CF0-8A49-7FFA9DE24E7D}" presName="linNode" presStyleCnt="0"/>
      <dgm:spPr/>
    </dgm:pt>
    <dgm:pt modelId="{6AD81034-9CCB-45A8-AA41-AE4722B0EAFC}" type="pres">
      <dgm:prSet presAssocID="{AD885449-3234-4CF0-8A49-7FFA9DE24E7D}" presName="parTx" presStyleLbl="revTx" presStyleIdx="0" presStyleCnt="2">
        <dgm:presLayoutVars>
          <dgm:chMax val="1"/>
          <dgm:bulletEnabled val="1"/>
        </dgm:presLayoutVars>
      </dgm:prSet>
      <dgm:spPr/>
      <dgm:t>
        <a:bodyPr/>
        <a:lstStyle/>
        <a:p>
          <a:endParaRPr lang="en-US"/>
        </a:p>
      </dgm:t>
    </dgm:pt>
    <dgm:pt modelId="{1F1FAEC3-A7AD-498C-8823-EA50CC8A33E0}" type="pres">
      <dgm:prSet presAssocID="{AD885449-3234-4CF0-8A49-7FFA9DE24E7D}" presName="bracket" presStyleLbl="parChTrans1D1" presStyleIdx="0" presStyleCnt="2"/>
      <dgm:spPr/>
    </dgm:pt>
    <dgm:pt modelId="{85916DF5-CEAD-4503-8909-3008E949CD1B}" type="pres">
      <dgm:prSet presAssocID="{AD885449-3234-4CF0-8A49-7FFA9DE24E7D}" presName="spH" presStyleCnt="0"/>
      <dgm:spPr/>
    </dgm:pt>
    <dgm:pt modelId="{B75EF79D-D96C-405D-933D-7F443568D798}" type="pres">
      <dgm:prSet presAssocID="{AD885449-3234-4CF0-8A49-7FFA9DE24E7D}" presName="desTx" presStyleLbl="node1" presStyleIdx="0" presStyleCnt="2">
        <dgm:presLayoutVars>
          <dgm:bulletEnabled val="1"/>
        </dgm:presLayoutVars>
      </dgm:prSet>
      <dgm:spPr/>
      <dgm:t>
        <a:bodyPr/>
        <a:lstStyle/>
        <a:p>
          <a:endParaRPr lang="en-US"/>
        </a:p>
      </dgm:t>
    </dgm:pt>
    <dgm:pt modelId="{939A8536-68B6-4096-ABC3-169079310622}" type="pres">
      <dgm:prSet presAssocID="{21679EEC-823E-4156-B7F0-5540E0F0DFD8}" presName="spV" presStyleCnt="0"/>
      <dgm:spPr/>
    </dgm:pt>
    <dgm:pt modelId="{5A3205F3-9C91-4038-8643-3AC0663B509C}" type="pres">
      <dgm:prSet presAssocID="{63FA1851-2082-48E2-B39D-2C656DE7129F}" presName="linNode" presStyleCnt="0"/>
      <dgm:spPr/>
    </dgm:pt>
    <dgm:pt modelId="{C59D0848-0251-4E6F-B798-3956648B926F}" type="pres">
      <dgm:prSet presAssocID="{63FA1851-2082-48E2-B39D-2C656DE7129F}" presName="parTx" presStyleLbl="revTx" presStyleIdx="1" presStyleCnt="2">
        <dgm:presLayoutVars>
          <dgm:chMax val="1"/>
          <dgm:bulletEnabled val="1"/>
        </dgm:presLayoutVars>
      </dgm:prSet>
      <dgm:spPr/>
      <dgm:t>
        <a:bodyPr/>
        <a:lstStyle/>
        <a:p>
          <a:endParaRPr lang="en-US"/>
        </a:p>
      </dgm:t>
    </dgm:pt>
    <dgm:pt modelId="{D7712B46-2A49-4A5D-A089-EC92E87E24B0}" type="pres">
      <dgm:prSet presAssocID="{63FA1851-2082-48E2-B39D-2C656DE7129F}" presName="bracket" presStyleLbl="parChTrans1D1" presStyleIdx="1" presStyleCnt="2"/>
      <dgm:spPr/>
    </dgm:pt>
    <dgm:pt modelId="{82E44B94-33D4-45C8-8CF2-C72D4235B75B}" type="pres">
      <dgm:prSet presAssocID="{63FA1851-2082-48E2-B39D-2C656DE7129F}" presName="spH" presStyleCnt="0"/>
      <dgm:spPr/>
    </dgm:pt>
    <dgm:pt modelId="{1B4FB82A-CBAD-4883-9273-096D41D906FB}" type="pres">
      <dgm:prSet presAssocID="{63FA1851-2082-48E2-B39D-2C656DE7129F}" presName="desTx" presStyleLbl="node1" presStyleIdx="1" presStyleCnt="2">
        <dgm:presLayoutVars>
          <dgm:bulletEnabled val="1"/>
        </dgm:presLayoutVars>
      </dgm:prSet>
      <dgm:spPr/>
      <dgm:t>
        <a:bodyPr/>
        <a:lstStyle/>
        <a:p>
          <a:endParaRPr lang="en-US"/>
        </a:p>
      </dgm:t>
    </dgm:pt>
  </dgm:ptLst>
  <dgm:cxnLst>
    <dgm:cxn modelId="{F7353F80-7E51-473F-9901-C4F32515E44F}" type="presOf" srcId="{63FA1851-2082-48E2-B39D-2C656DE7129F}" destId="{C59D0848-0251-4E6F-B798-3956648B926F}" srcOrd="0" destOrd="0" presId="urn:diagrams.loki3.com/BracketList"/>
    <dgm:cxn modelId="{2E129800-4410-4426-9BB1-88ACD3EDB57C}" type="presOf" srcId="{94B04C90-EA2F-4F8D-84FB-1A8EB8C04F6D}" destId="{1B4FB82A-CBAD-4883-9273-096D41D906FB}" srcOrd="0" destOrd="0" presId="urn:diagrams.loki3.com/BracketList"/>
    <dgm:cxn modelId="{08D7BFEE-D449-4973-BD0F-A02B17B242DD}" type="presOf" srcId="{AD885449-3234-4CF0-8A49-7FFA9DE24E7D}" destId="{6AD81034-9CCB-45A8-AA41-AE4722B0EAFC}" srcOrd="0" destOrd="0" presId="urn:diagrams.loki3.com/BracketList"/>
    <dgm:cxn modelId="{189B810A-C195-44FA-B3EB-E5CBA4BDAA79}" srcId="{AD885449-3234-4CF0-8A49-7FFA9DE24E7D}" destId="{B7542F9F-1FE2-4C32-8A77-AE29AC8410F2}" srcOrd="0" destOrd="0" parTransId="{5913F50A-F178-4314-B9E5-6ABA575E7713}" sibTransId="{2C39E199-6D10-4885-A224-06E3CBC646D1}"/>
    <dgm:cxn modelId="{408353FA-D437-49B6-85C6-1D91C6FBA89F}" srcId="{243FE840-383C-4546-9B4A-1D984D5CDEBF}" destId="{63FA1851-2082-48E2-B39D-2C656DE7129F}" srcOrd="1" destOrd="0" parTransId="{503329E2-75D4-420A-A007-F2C52E8E3AB7}" sibTransId="{EDD63A90-6AC9-403C-B664-96DA3F2CDF18}"/>
    <dgm:cxn modelId="{F7BB7F20-63A3-4404-9EEA-885CCB38C246}" srcId="{243FE840-383C-4546-9B4A-1D984D5CDEBF}" destId="{AD885449-3234-4CF0-8A49-7FFA9DE24E7D}" srcOrd="0" destOrd="0" parTransId="{6CC6D306-4C36-4E72-950E-FE41DB4D2900}" sibTransId="{21679EEC-823E-4156-B7F0-5540E0F0DFD8}"/>
    <dgm:cxn modelId="{83ED0554-BB41-4B23-A477-655DE77F2166}" type="presOf" srcId="{243FE840-383C-4546-9B4A-1D984D5CDEBF}" destId="{A1C4AAB3-0796-443B-9D57-BBC3877C53CA}" srcOrd="0" destOrd="0" presId="urn:diagrams.loki3.com/BracketList"/>
    <dgm:cxn modelId="{5C979314-3D41-4565-A5FF-567994533CB5}" type="presOf" srcId="{B7542F9F-1FE2-4C32-8A77-AE29AC8410F2}" destId="{B75EF79D-D96C-405D-933D-7F443568D798}" srcOrd="0" destOrd="0" presId="urn:diagrams.loki3.com/BracketList"/>
    <dgm:cxn modelId="{21C135C1-7738-4554-A8FD-896CAEE6CD9C}" srcId="{63FA1851-2082-48E2-B39D-2C656DE7129F}" destId="{94B04C90-EA2F-4F8D-84FB-1A8EB8C04F6D}" srcOrd="0" destOrd="0" parTransId="{A2A04110-44DA-4539-B5DF-8B42EC3DF3E3}" sibTransId="{515C8908-87F2-4AFE-B31A-A1AD51BCAAEE}"/>
    <dgm:cxn modelId="{7BD67B5C-67B8-4709-81B6-CB81911A0D24}" type="presParOf" srcId="{A1C4AAB3-0796-443B-9D57-BBC3877C53CA}" destId="{23753BF4-2420-4BA4-A68A-853B6E954555}" srcOrd="0" destOrd="0" presId="urn:diagrams.loki3.com/BracketList"/>
    <dgm:cxn modelId="{A78D595B-B02E-4C79-9D1C-C63D83D814BA}" type="presParOf" srcId="{23753BF4-2420-4BA4-A68A-853B6E954555}" destId="{6AD81034-9CCB-45A8-AA41-AE4722B0EAFC}" srcOrd="0" destOrd="0" presId="urn:diagrams.loki3.com/BracketList"/>
    <dgm:cxn modelId="{9495A995-3F37-45DF-85C3-4E1F1F71329A}" type="presParOf" srcId="{23753BF4-2420-4BA4-A68A-853B6E954555}" destId="{1F1FAEC3-A7AD-498C-8823-EA50CC8A33E0}" srcOrd="1" destOrd="0" presId="urn:diagrams.loki3.com/BracketList"/>
    <dgm:cxn modelId="{EA19D119-8370-493E-B05A-88878882BF69}" type="presParOf" srcId="{23753BF4-2420-4BA4-A68A-853B6E954555}" destId="{85916DF5-CEAD-4503-8909-3008E949CD1B}" srcOrd="2" destOrd="0" presId="urn:diagrams.loki3.com/BracketList"/>
    <dgm:cxn modelId="{C1BD92F1-3BC0-403A-9AEC-377FD75A67B7}" type="presParOf" srcId="{23753BF4-2420-4BA4-A68A-853B6E954555}" destId="{B75EF79D-D96C-405D-933D-7F443568D798}" srcOrd="3" destOrd="0" presId="urn:diagrams.loki3.com/BracketList"/>
    <dgm:cxn modelId="{BF298439-3EBA-4313-9A3E-EC767A608E01}" type="presParOf" srcId="{A1C4AAB3-0796-443B-9D57-BBC3877C53CA}" destId="{939A8536-68B6-4096-ABC3-169079310622}" srcOrd="1" destOrd="0" presId="urn:diagrams.loki3.com/BracketList"/>
    <dgm:cxn modelId="{F1F7B28D-C9EB-4366-99C0-D8EE576E394B}" type="presParOf" srcId="{A1C4AAB3-0796-443B-9D57-BBC3877C53CA}" destId="{5A3205F3-9C91-4038-8643-3AC0663B509C}" srcOrd="2" destOrd="0" presId="urn:diagrams.loki3.com/BracketList"/>
    <dgm:cxn modelId="{47C95CA1-A2FE-42D3-91F3-E92F862C11D1}" type="presParOf" srcId="{5A3205F3-9C91-4038-8643-3AC0663B509C}" destId="{C59D0848-0251-4E6F-B798-3956648B926F}" srcOrd="0" destOrd="0" presId="urn:diagrams.loki3.com/BracketList"/>
    <dgm:cxn modelId="{FC1EFB30-2369-446B-B000-43144D0EA36D}" type="presParOf" srcId="{5A3205F3-9C91-4038-8643-3AC0663B509C}" destId="{D7712B46-2A49-4A5D-A089-EC92E87E24B0}" srcOrd="1" destOrd="0" presId="urn:diagrams.loki3.com/BracketList"/>
    <dgm:cxn modelId="{CCF87184-6744-4141-9C53-C31F62652C23}" type="presParOf" srcId="{5A3205F3-9C91-4038-8643-3AC0663B509C}" destId="{82E44B94-33D4-45C8-8CF2-C72D4235B75B}" srcOrd="2" destOrd="0" presId="urn:diagrams.loki3.com/BracketList"/>
    <dgm:cxn modelId="{63BF249B-7243-4C25-81E6-4830E71F25DD}" type="presParOf" srcId="{5A3205F3-9C91-4038-8643-3AC0663B509C}" destId="{1B4FB82A-CBAD-4883-9273-096D41D906F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19789F7B-60B4-40AF-9542-E455F9EEA9F9}">
      <dgm:prSet phldrT="[Text]" custT="1"/>
      <dgm:spPr/>
      <dgm:t>
        <a:bodyPr/>
        <a:lstStyle/>
        <a:p>
          <a:r>
            <a:rPr lang="ka-GE" sz="1400" dirty="0" smtClean="0"/>
            <a:t>ჯანდაცვის მინისტრის ბრძანება </a:t>
          </a:r>
          <a:r>
            <a:rPr lang="en-US" sz="1400" dirty="0" smtClean="0"/>
            <a:t>No 01-149/</a:t>
          </a:r>
          <a:r>
            <a:rPr lang="ka-GE" sz="1400" dirty="0" smtClean="0"/>
            <a:t>ო04 / აპრილი / 2020 წ. რეკომენდაციები სამუშაო ადგილებზე კორონას გავრცელების პრევენციის თაობაზე </a:t>
          </a:r>
          <a:endParaRPr lang="en-US" sz="1400" dirty="0"/>
        </a:p>
      </dgm:t>
    </dgm:pt>
    <dgm:pt modelId="{EF74C7C8-C0DA-4F68-ADB4-DF82273E27A5}" type="parTrans" cxnId="{ABFA2968-6F2B-439A-9A37-767E28F23BA5}">
      <dgm:prSet/>
      <dgm:spPr/>
      <dgm:t>
        <a:bodyPr/>
        <a:lstStyle/>
        <a:p>
          <a:endParaRPr lang="en-US" sz="1400"/>
        </a:p>
      </dgm:t>
    </dgm:pt>
    <dgm:pt modelId="{052DDE99-4FF0-4CA7-A615-B6F5240186C3}" type="sibTrans" cxnId="{ABFA2968-6F2B-439A-9A37-767E28F23BA5}">
      <dgm:prSet/>
      <dgm:spPr/>
      <dgm:t>
        <a:bodyPr/>
        <a:lstStyle/>
        <a:p>
          <a:endParaRPr lang="en-US" sz="1400"/>
        </a:p>
      </dgm:t>
    </dgm:pt>
    <dgm:pt modelId="{B7542F9F-1FE2-4C32-8A77-AE29AC8410F2}">
      <dgm:prSet custT="1"/>
      <dgm:spPr/>
      <dgm:t>
        <a:bodyPr/>
        <a:lstStyle/>
        <a:p>
          <a:r>
            <a:rPr lang="ka-GE" sz="1400" smtClean="0"/>
            <a:t>ეპიდ უსაფრთხოება სამუშაო ადგილებზე</a:t>
          </a:r>
          <a:endParaRPr lang="en-US" sz="1400" dirty="0"/>
        </a:p>
      </dgm:t>
    </dgm:pt>
    <dgm:pt modelId="{5913F50A-F178-4314-B9E5-6ABA575E7713}" type="parTrans" cxnId="{189B810A-C195-44FA-B3EB-E5CBA4BDAA79}">
      <dgm:prSet/>
      <dgm:spPr/>
      <dgm:t>
        <a:bodyPr/>
        <a:lstStyle/>
        <a:p>
          <a:endParaRPr lang="en-US" sz="1400"/>
        </a:p>
      </dgm:t>
    </dgm:pt>
    <dgm:pt modelId="{2C39E199-6D10-4885-A224-06E3CBC646D1}" type="sibTrans" cxnId="{189B810A-C195-44FA-B3EB-E5CBA4BDAA79}">
      <dgm:prSet/>
      <dgm:spPr/>
      <dgm:t>
        <a:bodyPr/>
        <a:lstStyle/>
        <a:p>
          <a:endParaRPr lang="en-US" sz="1400"/>
        </a:p>
      </dgm:t>
    </dgm:pt>
    <dgm:pt modelId="{A1C4AAB3-0796-443B-9D57-BBC3877C53CA}" type="pres">
      <dgm:prSet presAssocID="{243FE840-383C-4546-9B4A-1D984D5CDEBF}" presName="Name0" presStyleCnt="0">
        <dgm:presLayoutVars>
          <dgm:dir/>
          <dgm:animLvl val="lvl"/>
          <dgm:resizeHandles val="exact"/>
        </dgm:presLayoutVars>
      </dgm:prSet>
      <dgm:spPr/>
      <dgm:t>
        <a:bodyPr/>
        <a:lstStyle/>
        <a:p>
          <a:endParaRPr lang="en-US"/>
        </a:p>
      </dgm:t>
    </dgm:pt>
    <dgm:pt modelId="{A7BC2696-6A18-4EAA-BC02-6CA73CB1831D}" type="pres">
      <dgm:prSet presAssocID="{B7542F9F-1FE2-4C32-8A77-AE29AC8410F2}" presName="linNode" presStyleCnt="0"/>
      <dgm:spPr/>
    </dgm:pt>
    <dgm:pt modelId="{DEF212E6-B0F2-4AAE-A8F3-D1667FAB7E98}" type="pres">
      <dgm:prSet presAssocID="{B7542F9F-1FE2-4C32-8A77-AE29AC8410F2}" presName="parTx" presStyleLbl="revTx" presStyleIdx="0" presStyleCnt="1">
        <dgm:presLayoutVars>
          <dgm:chMax val="1"/>
          <dgm:bulletEnabled val="1"/>
        </dgm:presLayoutVars>
      </dgm:prSet>
      <dgm:spPr/>
      <dgm:t>
        <a:bodyPr/>
        <a:lstStyle/>
        <a:p>
          <a:endParaRPr lang="en-US"/>
        </a:p>
      </dgm:t>
    </dgm:pt>
    <dgm:pt modelId="{1A5D7D80-5DDC-439C-8DAD-EF73BC274E61}" type="pres">
      <dgm:prSet presAssocID="{B7542F9F-1FE2-4C32-8A77-AE29AC8410F2}" presName="bracket" presStyleLbl="parChTrans1D1" presStyleIdx="0" presStyleCnt="1"/>
      <dgm:spPr/>
    </dgm:pt>
    <dgm:pt modelId="{434AC2FB-A60A-459A-8B9D-B6FBB7A0ED14}" type="pres">
      <dgm:prSet presAssocID="{B7542F9F-1FE2-4C32-8A77-AE29AC8410F2}" presName="spH" presStyleCnt="0"/>
      <dgm:spPr/>
    </dgm:pt>
    <dgm:pt modelId="{2C457B1B-B368-45B4-B4C5-8A457BD6E756}" type="pres">
      <dgm:prSet presAssocID="{B7542F9F-1FE2-4C32-8A77-AE29AC8410F2}" presName="desTx" presStyleLbl="node1" presStyleIdx="0" presStyleCnt="1">
        <dgm:presLayoutVars>
          <dgm:bulletEnabled val="1"/>
        </dgm:presLayoutVars>
      </dgm:prSet>
      <dgm:spPr/>
      <dgm:t>
        <a:bodyPr/>
        <a:lstStyle/>
        <a:p>
          <a:endParaRPr lang="en-US"/>
        </a:p>
      </dgm:t>
    </dgm:pt>
  </dgm:ptLst>
  <dgm:cxnLst>
    <dgm:cxn modelId="{ABFA2968-6F2B-439A-9A37-767E28F23BA5}" srcId="{B7542F9F-1FE2-4C32-8A77-AE29AC8410F2}" destId="{19789F7B-60B4-40AF-9542-E455F9EEA9F9}" srcOrd="0" destOrd="0" parTransId="{EF74C7C8-C0DA-4F68-ADB4-DF82273E27A5}" sibTransId="{052DDE99-4FF0-4CA7-A615-B6F5240186C3}"/>
    <dgm:cxn modelId="{83ED0554-BB41-4B23-A477-655DE77F2166}" type="presOf" srcId="{243FE840-383C-4546-9B4A-1D984D5CDEBF}" destId="{A1C4AAB3-0796-443B-9D57-BBC3877C53CA}" srcOrd="0" destOrd="0" presId="urn:diagrams.loki3.com/BracketList"/>
    <dgm:cxn modelId="{296DF201-CC27-4E57-B981-F780071F0E20}" type="presOf" srcId="{B7542F9F-1FE2-4C32-8A77-AE29AC8410F2}" destId="{DEF212E6-B0F2-4AAE-A8F3-D1667FAB7E98}" srcOrd="0" destOrd="0" presId="urn:diagrams.loki3.com/BracketList"/>
    <dgm:cxn modelId="{D5A2FBF8-D229-4B01-B76C-F80F813086C5}" type="presOf" srcId="{19789F7B-60B4-40AF-9542-E455F9EEA9F9}" destId="{2C457B1B-B368-45B4-B4C5-8A457BD6E756}" srcOrd="0" destOrd="0" presId="urn:diagrams.loki3.com/BracketList"/>
    <dgm:cxn modelId="{189B810A-C195-44FA-B3EB-E5CBA4BDAA79}" srcId="{243FE840-383C-4546-9B4A-1D984D5CDEBF}" destId="{B7542F9F-1FE2-4C32-8A77-AE29AC8410F2}" srcOrd="0" destOrd="0" parTransId="{5913F50A-F178-4314-B9E5-6ABA575E7713}" sibTransId="{2C39E199-6D10-4885-A224-06E3CBC646D1}"/>
    <dgm:cxn modelId="{10D6752B-CC93-4769-869A-5DBA30B65601}" type="presParOf" srcId="{A1C4AAB3-0796-443B-9D57-BBC3877C53CA}" destId="{A7BC2696-6A18-4EAA-BC02-6CA73CB1831D}" srcOrd="0" destOrd="0" presId="urn:diagrams.loki3.com/BracketList"/>
    <dgm:cxn modelId="{0B128BA7-1FBB-4CCE-BFEF-D2B55A6B98FC}" type="presParOf" srcId="{A7BC2696-6A18-4EAA-BC02-6CA73CB1831D}" destId="{DEF212E6-B0F2-4AAE-A8F3-D1667FAB7E98}" srcOrd="0" destOrd="0" presId="urn:diagrams.loki3.com/BracketList"/>
    <dgm:cxn modelId="{A46861D1-7772-40C0-B62F-37CDF4B9C85F}" type="presParOf" srcId="{A7BC2696-6A18-4EAA-BC02-6CA73CB1831D}" destId="{1A5D7D80-5DDC-439C-8DAD-EF73BC274E61}" srcOrd="1" destOrd="0" presId="urn:diagrams.loki3.com/BracketList"/>
    <dgm:cxn modelId="{1A8E7900-86AB-464E-8691-AB1FAEF320B6}" type="presParOf" srcId="{A7BC2696-6A18-4EAA-BC02-6CA73CB1831D}" destId="{434AC2FB-A60A-459A-8B9D-B6FBB7A0ED14}" srcOrd="2" destOrd="0" presId="urn:diagrams.loki3.com/BracketList"/>
    <dgm:cxn modelId="{B63605A6-FF71-4502-A4CE-A6AAA93F6638}" type="presParOf" srcId="{A7BC2696-6A18-4EAA-BC02-6CA73CB1831D}" destId="{2C457B1B-B368-45B4-B4C5-8A457BD6E756}"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360DBD-1783-4C01-A823-7F97E92ED8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7787FB3-3E51-45DE-BC14-EF0FAFA378D5}">
      <dgm:prSet phldrT="[Text]" custT="1"/>
      <dgm:spPr/>
      <dgm:t>
        <a:bodyPr/>
        <a:lstStyle/>
        <a:p>
          <a:r>
            <a:rPr lang="ka-GE" sz="1600" b="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dirty="0">
            <a:latin typeface="+mj-lt"/>
          </a:endParaRPr>
        </a:p>
      </dgm:t>
    </dgm:pt>
    <dgm:pt modelId="{EE2F429A-2AC4-4D1C-B8F8-607E9CF16ED1}" type="parTrans" cxnId="{668020D6-CD66-4E0F-BFC7-A2AC717D3437}">
      <dgm:prSet/>
      <dgm:spPr/>
      <dgm:t>
        <a:bodyPr/>
        <a:lstStyle/>
        <a:p>
          <a:endParaRPr lang="en-US" sz="1600" b="0">
            <a:latin typeface="+mj-lt"/>
          </a:endParaRPr>
        </a:p>
      </dgm:t>
    </dgm:pt>
    <dgm:pt modelId="{7919FF46-3D44-43F5-9455-708829F7B698}" type="sibTrans" cxnId="{668020D6-CD66-4E0F-BFC7-A2AC717D3437}">
      <dgm:prSet/>
      <dgm:spPr/>
      <dgm:t>
        <a:bodyPr/>
        <a:lstStyle/>
        <a:p>
          <a:endParaRPr lang="en-US" sz="1600" b="0">
            <a:latin typeface="+mj-lt"/>
          </a:endParaRPr>
        </a:p>
      </dgm:t>
    </dgm:pt>
    <dgm:pt modelId="{888C4526-0C00-4588-B4B9-8EEC441FF84E}">
      <dgm:prSet phldrT="[Text]" custT="1"/>
      <dgm:spPr/>
      <dgm:t>
        <a:bodyPr/>
        <a:lstStyle/>
        <a:p>
          <a:r>
            <a:rPr lang="en-US" sz="1600" b="0" dirty="0" smtClean="0">
              <a:latin typeface="+mj-lt"/>
            </a:rPr>
            <a:t>22,050.0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27 03 03 11 03) </a:t>
          </a:r>
          <a:endParaRPr lang="en-US" sz="1600" b="0" dirty="0">
            <a:latin typeface="+mj-lt"/>
          </a:endParaRPr>
        </a:p>
      </dgm:t>
    </dgm:pt>
    <dgm:pt modelId="{67013384-91BF-467B-AE82-2E4B513735DE}" type="parTrans" cxnId="{D8C094A1-256D-4269-831A-A17CF57448FE}">
      <dgm:prSet/>
      <dgm:spPr/>
      <dgm:t>
        <a:bodyPr/>
        <a:lstStyle/>
        <a:p>
          <a:endParaRPr lang="en-US" sz="1600" b="0">
            <a:latin typeface="+mj-lt"/>
          </a:endParaRPr>
        </a:p>
      </dgm:t>
    </dgm:pt>
    <dgm:pt modelId="{219CB0DA-8061-46BA-B758-04E5E8D45264}" type="sibTrans" cxnId="{D8C094A1-256D-4269-831A-A17CF57448FE}">
      <dgm:prSet/>
      <dgm:spPr/>
      <dgm:t>
        <a:bodyPr/>
        <a:lstStyle/>
        <a:p>
          <a:endParaRPr lang="en-US" sz="1600" b="0">
            <a:latin typeface="+mj-lt"/>
          </a:endParaRPr>
        </a:p>
      </dgm:t>
    </dgm:pt>
    <dgm:pt modelId="{EB0A3FEB-0383-440D-BF7B-039E9208E2F2}">
      <dgm:prSet phldrT="[Text]" custT="1"/>
      <dgm:spPr/>
      <dgm:t>
        <a:bodyPr/>
        <a:lstStyle/>
        <a:p>
          <a:r>
            <a:rPr lang="ka-GE" sz="1600" b="0" dirty="0" smtClean="0">
              <a:latin typeface="+mj-lt"/>
            </a:rPr>
            <a:t>ჰოსპიტალური მომსახურება ფაქტიური ხარჯით </a:t>
          </a:r>
          <a:endParaRPr lang="en-US" sz="1600" b="0" dirty="0">
            <a:latin typeface="+mj-lt"/>
          </a:endParaRPr>
        </a:p>
      </dgm:t>
    </dgm:pt>
    <dgm:pt modelId="{0D2B2BDB-22DC-4657-B623-459B80DC37BE}" type="parTrans" cxnId="{0F345541-4216-4C5E-9D30-34EB23B72BE2}">
      <dgm:prSet/>
      <dgm:spPr/>
      <dgm:t>
        <a:bodyPr/>
        <a:lstStyle/>
        <a:p>
          <a:endParaRPr lang="en-US" sz="1600" b="0">
            <a:latin typeface="+mj-lt"/>
          </a:endParaRPr>
        </a:p>
      </dgm:t>
    </dgm:pt>
    <dgm:pt modelId="{759E56CC-FAD8-404C-B55E-AD71B109C789}" type="sibTrans" cxnId="{0F345541-4216-4C5E-9D30-34EB23B72BE2}">
      <dgm:prSet/>
      <dgm:spPr/>
      <dgm:t>
        <a:bodyPr/>
        <a:lstStyle/>
        <a:p>
          <a:endParaRPr lang="en-US" sz="1600" b="0">
            <a:latin typeface="+mj-lt"/>
          </a:endParaRPr>
        </a:p>
      </dgm:t>
    </dgm:pt>
    <dgm:pt modelId="{CC0E21F6-54A9-4FFA-83DA-1018E11AF21C}">
      <dgm:prSet phldrT="[Text]" custT="1"/>
      <dgm:spPr/>
      <dgm:t>
        <a:bodyPr/>
        <a:lstStyle/>
        <a:p>
          <a:r>
            <a:rPr lang="en-US" sz="1600" b="0" dirty="0" smtClean="0">
              <a:latin typeface="+mj-lt"/>
            </a:rPr>
            <a:t>28,996.0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27 03 03 11 01)</a:t>
          </a:r>
          <a:endParaRPr lang="en-US" sz="1600" b="0" dirty="0">
            <a:latin typeface="+mj-lt"/>
          </a:endParaRPr>
        </a:p>
      </dgm:t>
    </dgm:pt>
    <dgm:pt modelId="{25DD7BE5-E251-406A-B5BF-80D317E11129}" type="parTrans" cxnId="{55DA24E2-1C96-4A61-ADE1-AB98216077F7}">
      <dgm:prSet/>
      <dgm:spPr/>
      <dgm:t>
        <a:bodyPr/>
        <a:lstStyle/>
        <a:p>
          <a:endParaRPr lang="en-US" sz="1600" b="0">
            <a:latin typeface="+mj-lt"/>
          </a:endParaRPr>
        </a:p>
      </dgm:t>
    </dgm:pt>
    <dgm:pt modelId="{2A5F4560-ED09-4AFE-A36E-79A41D0DA7D4}" type="sibTrans" cxnId="{55DA24E2-1C96-4A61-ADE1-AB98216077F7}">
      <dgm:prSet/>
      <dgm:spPr/>
      <dgm:t>
        <a:bodyPr/>
        <a:lstStyle/>
        <a:p>
          <a:endParaRPr lang="en-US" sz="1600" b="0">
            <a:latin typeface="+mj-lt"/>
          </a:endParaRPr>
        </a:p>
      </dgm:t>
    </dgm:pt>
    <dgm:pt modelId="{CA9A9DCD-2E9C-47DE-B820-D54A70F4B1B0}">
      <dgm:prSet phldrT="[Text]" custT="1"/>
      <dgm:spPr/>
      <dgm:t>
        <a:bodyPr/>
        <a:lstStyle/>
        <a:p>
          <a:r>
            <a:rPr lang="ka-GE" sz="1600" b="0" dirty="0" smtClean="0">
              <a:latin typeface="+mj-lt"/>
            </a:rPr>
            <a:t>ჰოსპიტალური სერვისები და კლინიკების მობილიზაცია </a:t>
          </a:r>
          <a:endParaRPr lang="en-US" sz="1600" b="0" dirty="0">
            <a:latin typeface="+mj-lt"/>
          </a:endParaRPr>
        </a:p>
      </dgm:t>
    </dgm:pt>
    <dgm:pt modelId="{C777DDEE-CF4F-4E65-A35C-79138EC0B89E}" type="parTrans" cxnId="{5A0DCC22-C094-4F32-A8E3-62D20A11F0F7}">
      <dgm:prSet/>
      <dgm:spPr/>
      <dgm:t>
        <a:bodyPr/>
        <a:lstStyle/>
        <a:p>
          <a:endParaRPr lang="en-US" sz="1600" b="0">
            <a:latin typeface="+mj-lt"/>
          </a:endParaRPr>
        </a:p>
      </dgm:t>
    </dgm:pt>
    <dgm:pt modelId="{073D5582-39A1-41D2-8AFB-5BB3749566D9}" type="sibTrans" cxnId="{5A0DCC22-C094-4F32-A8E3-62D20A11F0F7}">
      <dgm:prSet/>
      <dgm:spPr/>
      <dgm:t>
        <a:bodyPr/>
        <a:lstStyle/>
        <a:p>
          <a:endParaRPr lang="en-US" sz="1600" b="0">
            <a:latin typeface="+mj-lt"/>
          </a:endParaRPr>
        </a:p>
      </dgm:t>
    </dgm:pt>
    <dgm:pt modelId="{AC6D78AF-0A65-4336-8728-4F10FA71059F}">
      <dgm:prSet phldrT="[Text]" custT="1"/>
      <dgm:spPr/>
      <dgm:t>
        <a:bodyPr/>
        <a:lstStyle/>
        <a:p>
          <a:r>
            <a:rPr lang="en-US" sz="1600" b="0" dirty="0" smtClean="0">
              <a:latin typeface="+mj-lt"/>
            </a:rPr>
            <a:t>38,854.0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a:t>
          </a:r>
          <a:r>
            <a:rPr lang="en-US" sz="1600" b="0" dirty="0" smtClean="0">
              <a:latin typeface="+mj-lt"/>
            </a:rPr>
            <a:t> 27 03 03 11 02)</a:t>
          </a:r>
          <a:endParaRPr lang="en-US" sz="1600" b="0" dirty="0">
            <a:latin typeface="+mj-lt"/>
          </a:endParaRPr>
        </a:p>
      </dgm:t>
    </dgm:pt>
    <dgm:pt modelId="{3C91C07F-E976-412F-9EA0-D78B959AF594}" type="parTrans" cxnId="{19BE57DF-906E-4CFE-A161-03203DEE454A}">
      <dgm:prSet/>
      <dgm:spPr/>
      <dgm:t>
        <a:bodyPr/>
        <a:lstStyle/>
        <a:p>
          <a:endParaRPr lang="en-US" sz="1600" b="0">
            <a:latin typeface="+mj-lt"/>
          </a:endParaRPr>
        </a:p>
      </dgm:t>
    </dgm:pt>
    <dgm:pt modelId="{C5E897B4-23EC-4960-8842-B6DD6ABD6936}" type="sibTrans" cxnId="{19BE57DF-906E-4CFE-A161-03203DEE454A}">
      <dgm:prSet/>
      <dgm:spPr/>
      <dgm:t>
        <a:bodyPr/>
        <a:lstStyle/>
        <a:p>
          <a:endParaRPr lang="en-US" sz="1600" b="0">
            <a:latin typeface="+mj-lt"/>
          </a:endParaRPr>
        </a:p>
      </dgm:t>
    </dgm:pt>
    <dgm:pt modelId="{B96ACB6E-6D81-451D-A542-0D6144C2882E}">
      <dgm:prSet phldrT="[Text]" custT="1"/>
      <dgm:spPr>
        <a:solidFill>
          <a:schemeClr val="accent2">
            <a:lumMod val="75000"/>
          </a:schemeClr>
        </a:solidFill>
      </dgm:spPr>
      <dgm:t>
        <a:bodyPr/>
        <a:lstStyle/>
        <a:p>
          <a:r>
            <a:rPr lang="ka-GE" sz="1600" b="0" dirty="0" smtClean="0">
              <a:latin typeface="+mj-lt"/>
            </a:rPr>
            <a:t>ჯამური ბიუჯეტი: 89,900.0 ათასი ლარი</a:t>
          </a:r>
          <a:endParaRPr lang="en-US" sz="1600" b="0" dirty="0">
            <a:latin typeface="+mj-lt"/>
          </a:endParaRPr>
        </a:p>
      </dgm:t>
    </dgm:pt>
    <dgm:pt modelId="{1BE905CE-2E41-48C3-A1C9-62187F10E994}" type="parTrans" cxnId="{CBD640AA-1288-4243-BCCC-87CB01DC10E6}">
      <dgm:prSet/>
      <dgm:spPr/>
      <dgm:t>
        <a:bodyPr/>
        <a:lstStyle/>
        <a:p>
          <a:endParaRPr lang="en-US"/>
        </a:p>
      </dgm:t>
    </dgm:pt>
    <dgm:pt modelId="{736FB3AC-2754-42C0-BAB4-913E435C9731}" type="sibTrans" cxnId="{CBD640AA-1288-4243-BCCC-87CB01DC10E6}">
      <dgm:prSet/>
      <dgm:spPr/>
      <dgm:t>
        <a:bodyPr/>
        <a:lstStyle/>
        <a:p>
          <a:endParaRPr lang="en-US"/>
        </a:p>
      </dgm:t>
    </dgm:pt>
    <dgm:pt modelId="{ED7F7EB1-CE77-4AC0-9619-F979A5ECCE42}" type="pres">
      <dgm:prSet presAssocID="{D8360DBD-1783-4C01-A823-7F97E92ED8EB}" presName="linear" presStyleCnt="0">
        <dgm:presLayoutVars>
          <dgm:dir/>
          <dgm:animLvl val="lvl"/>
          <dgm:resizeHandles val="exact"/>
        </dgm:presLayoutVars>
      </dgm:prSet>
      <dgm:spPr/>
      <dgm:t>
        <a:bodyPr/>
        <a:lstStyle/>
        <a:p>
          <a:endParaRPr lang="en-US"/>
        </a:p>
      </dgm:t>
    </dgm:pt>
    <dgm:pt modelId="{9689C12C-4ADE-4BC7-86BA-1D50B4239ADF}" type="pres">
      <dgm:prSet presAssocID="{27787FB3-3E51-45DE-BC14-EF0FAFA378D5}" presName="parentLin" presStyleCnt="0"/>
      <dgm:spPr/>
    </dgm:pt>
    <dgm:pt modelId="{19A22227-EAB1-4917-8D87-E696565DEE78}" type="pres">
      <dgm:prSet presAssocID="{27787FB3-3E51-45DE-BC14-EF0FAFA378D5}" presName="parentLeftMargin" presStyleLbl="node1" presStyleIdx="0" presStyleCnt="4"/>
      <dgm:spPr/>
      <dgm:t>
        <a:bodyPr/>
        <a:lstStyle/>
        <a:p>
          <a:endParaRPr lang="en-US"/>
        </a:p>
      </dgm:t>
    </dgm:pt>
    <dgm:pt modelId="{C292499E-22C9-4B26-B05A-E2BF6C457D0E}" type="pres">
      <dgm:prSet presAssocID="{27787FB3-3E51-45DE-BC14-EF0FAFA378D5}" presName="parentText" presStyleLbl="node1" presStyleIdx="0" presStyleCnt="4">
        <dgm:presLayoutVars>
          <dgm:chMax val="0"/>
          <dgm:bulletEnabled val="1"/>
        </dgm:presLayoutVars>
      </dgm:prSet>
      <dgm:spPr/>
      <dgm:t>
        <a:bodyPr/>
        <a:lstStyle/>
        <a:p>
          <a:endParaRPr lang="en-US"/>
        </a:p>
      </dgm:t>
    </dgm:pt>
    <dgm:pt modelId="{8211B250-C015-4418-A7D1-AA1901A2301A}" type="pres">
      <dgm:prSet presAssocID="{27787FB3-3E51-45DE-BC14-EF0FAFA378D5}" presName="negativeSpace" presStyleCnt="0"/>
      <dgm:spPr/>
    </dgm:pt>
    <dgm:pt modelId="{1CC0024B-2CCB-43BB-B2F9-EC92FFEE9FC3}" type="pres">
      <dgm:prSet presAssocID="{27787FB3-3E51-45DE-BC14-EF0FAFA378D5}" presName="childText" presStyleLbl="conFgAcc1" presStyleIdx="0" presStyleCnt="4">
        <dgm:presLayoutVars>
          <dgm:bulletEnabled val="1"/>
        </dgm:presLayoutVars>
      </dgm:prSet>
      <dgm:spPr/>
      <dgm:t>
        <a:bodyPr/>
        <a:lstStyle/>
        <a:p>
          <a:endParaRPr lang="en-US"/>
        </a:p>
      </dgm:t>
    </dgm:pt>
    <dgm:pt modelId="{159E159A-1BED-415A-8A8A-EAF3FA12C175}" type="pres">
      <dgm:prSet presAssocID="{7919FF46-3D44-43F5-9455-708829F7B698}" presName="spaceBetweenRectangles" presStyleCnt="0"/>
      <dgm:spPr/>
    </dgm:pt>
    <dgm:pt modelId="{E04E7426-0B61-4156-8600-5C236AA108C0}" type="pres">
      <dgm:prSet presAssocID="{EB0A3FEB-0383-440D-BF7B-039E9208E2F2}" presName="parentLin" presStyleCnt="0"/>
      <dgm:spPr/>
    </dgm:pt>
    <dgm:pt modelId="{AA699AE0-51E6-4E70-9EA0-50D0B5897F6B}" type="pres">
      <dgm:prSet presAssocID="{EB0A3FEB-0383-440D-BF7B-039E9208E2F2}" presName="parentLeftMargin" presStyleLbl="node1" presStyleIdx="0" presStyleCnt="4"/>
      <dgm:spPr/>
      <dgm:t>
        <a:bodyPr/>
        <a:lstStyle/>
        <a:p>
          <a:endParaRPr lang="en-US"/>
        </a:p>
      </dgm:t>
    </dgm:pt>
    <dgm:pt modelId="{49709CDC-3DC2-45F1-B577-77146CA7EA83}" type="pres">
      <dgm:prSet presAssocID="{EB0A3FEB-0383-440D-BF7B-039E9208E2F2}" presName="parentText" presStyleLbl="node1" presStyleIdx="1" presStyleCnt="4">
        <dgm:presLayoutVars>
          <dgm:chMax val="0"/>
          <dgm:bulletEnabled val="1"/>
        </dgm:presLayoutVars>
      </dgm:prSet>
      <dgm:spPr/>
      <dgm:t>
        <a:bodyPr/>
        <a:lstStyle/>
        <a:p>
          <a:endParaRPr lang="en-US"/>
        </a:p>
      </dgm:t>
    </dgm:pt>
    <dgm:pt modelId="{C780C1B5-810C-48BD-90C3-24F2981BEFE9}" type="pres">
      <dgm:prSet presAssocID="{EB0A3FEB-0383-440D-BF7B-039E9208E2F2}" presName="negativeSpace" presStyleCnt="0"/>
      <dgm:spPr/>
    </dgm:pt>
    <dgm:pt modelId="{ACF2FBB5-31AD-46DC-8E8D-C186F905E832}" type="pres">
      <dgm:prSet presAssocID="{EB0A3FEB-0383-440D-BF7B-039E9208E2F2}" presName="childText" presStyleLbl="conFgAcc1" presStyleIdx="1" presStyleCnt="4">
        <dgm:presLayoutVars>
          <dgm:bulletEnabled val="1"/>
        </dgm:presLayoutVars>
      </dgm:prSet>
      <dgm:spPr/>
      <dgm:t>
        <a:bodyPr/>
        <a:lstStyle/>
        <a:p>
          <a:endParaRPr lang="en-US"/>
        </a:p>
      </dgm:t>
    </dgm:pt>
    <dgm:pt modelId="{CD658548-1BA4-4955-8202-12A89358D5CC}" type="pres">
      <dgm:prSet presAssocID="{759E56CC-FAD8-404C-B55E-AD71B109C789}" presName="spaceBetweenRectangles" presStyleCnt="0"/>
      <dgm:spPr/>
    </dgm:pt>
    <dgm:pt modelId="{2A08B22E-AB36-4083-BB50-B60D07630378}" type="pres">
      <dgm:prSet presAssocID="{CA9A9DCD-2E9C-47DE-B820-D54A70F4B1B0}" presName="parentLin" presStyleCnt="0"/>
      <dgm:spPr/>
    </dgm:pt>
    <dgm:pt modelId="{87F8177D-A4C8-4143-AD08-B93CCB536470}" type="pres">
      <dgm:prSet presAssocID="{CA9A9DCD-2E9C-47DE-B820-D54A70F4B1B0}" presName="parentLeftMargin" presStyleLbl="node1" presStyleIdx="1" presStyleCnt="4"/>
      <dgm:spPr/>
      <dgm:t>
        <a:bodyPr/>
        <a:lstStyle/>
        <a:p>
          <a:endParaRPr lang="en-US"/>
        </a:p>
      </dgm:t>
    </dgm:pt>
    <dgm:pt modelId="{F42E9018-E95A-4FEB-A0C0-E422339454D9}" type="pres">
      <dgm:prSet presAssocID="{CA9A9DCD-2E9C-47DE-B820-D54A70F4B1B0}" presName="parentText" presStyleLbl="node1" presStyleIdx="2" presStyleCnt="4">
        <dgm:presLayoutVars>
          <dgm:chMax val="0"/>
          <dgm:bulletEnabled val="1"/>
        </dgm:presLayoutVars>
      </dgm:prSet>
      <dgm:spPr/>
      <dgm:t>
        <a:bodyPr/>
        <a:lstStyle/>
        <a:p>
          <a:endParaRPr lang="en-US"/>
        </a:p>
      </dgm:t>
    </dgm:pt>
    <dgm:pt modelId="{797ABA12-1C4C-43C1-B2FE-7E17DD29F0AD}" type="pres">
      <dgm:prSet presAssocID="{CA9A9DCD-2E9C-47DE-B820-D54A70F4B1B0}" presName="negativeSpace" presStyleCnt="0"/>
      <dgm:spPr/>
    </dgm:pt>
    <dgm:pt modelId="{EDFC8477-07A7-43B6-9CA3-775EF0E7B447}" type="pres">
      <dgm:prSet presAssocID="{CA9A9DCD-2E9C-47DE-B820-D54A70F4B1B0}" presName="childText" presStyleLbl="conFgAcc1" presStyleIdx="2" presStyleCnt="4">
        <dgm:presLayoutVars>
          <dgm:bulletEnabled val="1"/>
        </dgm:presLayoutVars>
      </dgm:prSet>
      <dgm:spPr/>
      <dgm:t>
        <a:bodyPr/>
        <a:lstStyle/>
        <a:p>
          <a:endParaRPr lang="en-US"/>
        </a:p>
      </dgm:t>
    </dgm:pt>
    <dgm:pt modelId="{99495782-52E8-4929-885A-056843D7C943}" type="pres">
      <dgm:prSet presAssocID="{073D5582-39A1-41D2-8AFB-5BB3749566D9}" presName="spaceBetweenRectangles" presStyleCnt="0"/>
      <dgm:spPr/>
    </dgm:pt>
    <dgm:pt modelId="{6B0ACA1D-B681-424A-BA05-41FFD5688CA6}" type="pres">
      <dgm:prSet presAssocID="{B96ACB6E-6D81-451D-A542-0D6144C2882E}" presName="parentLin" presStyleCnt="0"/>
      <dgm:spPr/>
    </dgm:pt>
    <dgm:pt modelId="{F78354A4-C268-43CC-9878-8BEB6C4D093F}" type="pres">
      <dgm:prSet presAssocID="{B96ACB6E-6D81-451D-A542-0D6144C2882E}" presName="parentLeftMargin" presStyleLbl="node1" presStyleIdx="2" presStyleCnt="4"/>
      <dgm:spPr/>
      <dgm:t>
        <a:bodyPr/>
        <a:lstStyle/>
        <a:p>
          <a:endParaRPr lang="en-US"/>
        </a:p>
      </dgm:t>
    </dgm:pt>
    <dgm:pt modelId="{07853DCC-E710-4825-8D8E-78F13998BB2B}" type="pres">
      <dgm:prSet presAssocID="{B96ACB6E-6D81-451D-A542-0D6144C2882E}" presName="parentText" presStyleLbl="node1" presStyleIdx="3" presStyleCnt="4">
        <dgm:presLayoutVars>
          <dgm:chMax val="0"/>
          <dgm:bulletEnabled val="1"/>
        </dgm:presLayoutVars>
      </dgm:prSet>
      <dgm:spPr/>
      <dgm:t>
        <a:bodyPr/>
        <a:lstStyle/>
        <a:p>
          <a:endParaRPr lang="en-US"/>
        </a:p>
      </dgm:t>
    </dgm:pt>
    <dgm:pt modelId="{AEBDF550-23F5-467B-9B2C-61EC98423B79}" type="pres">
      <dgm:prSet presAssocID="{B96ACB6E-6D81-451D-A542-0D6144C2882E}" presName="negativeSpace" presStyleCnt="0"/>
      <dgm:spPr/>
    </dgm:pt>
    <dgm:pt modelId="{3C860759-BB0A-4976-B4AF-4F62F9E51F34}" type="pres">
      <dgm:prSet presAssocID="{B96ACB6E-6D81-451D-A542-0D6144C2882E}" presName="childText" presStyleLbl="conFgAcc1" presStyleIdx="3" presStyleCnt="4">
        <dgm:presLayoutVars>
          <dgm:bulletEnabled val="1"/>
        </dgm:presLayoutVars>
      </dgm:prSet>
      <dgm:spPr/>
    </dgm:pt>
  </dgm:ptLst>
  <dgm:cxnLst>
    <dgm:cxn modelId="{55DA24E2-1C96-4A61-ADE1-AB98216077F7}" srcId="{EB0A3FEB-0383-440D-BF7B-039E9208E2F2}" destId="{CC0E21F6-54A9-4FFA-83DA-1018E11AF21C}" srcOrd="0" destOrd="0" parTransId="{25DD7BE5-E251-406A-B5BF-80D317E11129}" sibTransId="{2A5F4560-ED09-4AFE-A36E-79A41D0DA7D4}"/>
    <dgm:cxn modelId="{0D4EEF65-B027-420C-B7C5-598538CA1781}" type="presOf" srcId="{AC6D78AF-0A65-4336-8728-4F10FA71059F}" destId="{EDFC8477-07A7-43B6-9CA3-775EF0E7B447}" srcOrd="0" destOrd="0" presId="urn:microsoft.com/office/officeart/2005/8/layout/list1"/>
    <dgm:cxn modelId="{2988D783-F92D-455B-82B1-AE55AF2C1F30}" type="presOf" srcId="{EB0A3FEB-0383-440D-BF7B-039E9208E2F2}" destId="{AA699AE0-51E6-4E70-9EA0-50D0B5897F6B}" srcOrd="0" destOrd="0" presId="urn:microsoft.com/office/officeart/2005/8/layout/list1"/>
    <dgm:cxn modelId="{E8613E2F-F510-4FEB-8256-0BDDEDE0EE60}" type="presOf" srcId="{B96ACB6E-6D81-451D-A542-0D6144C2882E}" destId="{07853DCC-E710-4825-8D8E-78F13998BB2B}" srcOrd="1" destOrd="0" presId="urn:microsoft.com/office/officeart/2005/8/layout/list1"/>
    <dgm:cxn modelId="{CBD640AA-1288-4243-BCCC-87CB01DC10E6}" srcId="{D8360DBD-1783-4C01-A823-7F97E92ED8EB}" destId="{B96ACB6E-6D81-451D-A542-0D6144C2882E}" srcOrd="3" destOrd="0" parTransId="{1BE905CE-2E41-48C3-A1C9-62187F10E994}" sibTransId="{736FB3AC-2754-42C0-BAB4-913E435C9731}"/>
    <dgm:cxn modelId="{586CD99A-ADAE-4114-AC44-3E5E1526964F}" type="presOf" srcId="{27787FB3-3E51-45DE-BC14-EF0FAFA378D5}" destId="{C292499E-22C9-4B26-B05A-E2BF6C457D0E}" srcOrd="1" destOrd="0" presId="urn:microsoft.com/office/officeart/2005/8/layout/list1"/>
    <dgm:cxn modelId="{19BE57DF-906E-4CFE-A161-03203DEE454A}" srcId="{CA9A9DCD-2E9C-47DE-B820-D54A70F4B1B0}" destId="{AC6D78AF-0A65-4336-8728-4F10FA71059F}" srcOrd="0" destOrd="0" parTransId="{3C91C07F-E976-412F-9EA0-D78B959AF594}" sibTransId="{C5E897B4-23EC-4960-8842-B6DD6ABD6936}"/>
    <dgm:cxn modelId="{30F069CF-6FFB-4F7B-BF4A-9570D4AD6F88}" type="presOf" srcId="{CA9A9DCD-2E9C-47DE-B820-D54A70F4B1B0}" destId="{87F8177D-A4C8-4143-AD08-B93CCB536470}" srcOrd="0" destOrd="0" presId="urn:microsoft.com/office/officeart/2005/8/layout/list1"/>
    <dgm:cxn modelId="{1A0C3AA1-3282-4616-BC26-35346FDC68EC}" type="presOf" srcId="{EB0A3FEB-0383-440D-BF7B-039E9208E2F2}" destId="{49709CDC-3DC2-45F1-B577-77146CA7EA83}" srcOrd="1" destOrd="0" presId="urn:microsoft.com/office/officeart/2005/8/layout/list1"/>
    <dgm:cxn modelId="{668020D6-CD66-4E0F-BFC7-A2AC717D3437}" srcId="{D8360DBD-1783-4C01-A823-7F97E92ED8EB}" destId="{27787FB3-3E51-45DE-BC14-EF0FAFA378D5}" srcOrd="0" destOrd="0" parTransId="{EE2F429A-2AC4-4D1C-B8F8-607E9CF16ED1}" sibTransId="{7919FF46-3D44-43F5-9455-708829F7B698}"/>
    <dgm:cxn modelId="{B0733076-2C4F-4DF2-AC2E-65C8814A549C}" type="presOf" srcId="{B96ACB6E-6D81-451D-A542-0D6144C2882E}" destId="{F78354A4-C268-43CC-9878-8BEB6C4D093F}" srcOrd="0" destOrd="0" presId="urn:microsoft.com/office/officeart/2005/8/layout/list1"/>
    <dgm:cxn modelId="{301264BE-667E-45D9-A0E7-ABD849C4FA76}" type="presOf" srcId="{CA9A9DCD-2E9C-47DE-B820-D54A70F4B1B0}" destId="{F42E9018-E95A-4FEB-A0C0-E422339454D9}" srcOrd="1" destOrd="0" presId="urn:microsoft.com/office/officeart/2005/8/layout/list1"/>
    <dgm:cxn modelId="{D8C094A1-256D-4269-831A-A17CF57448FE}" srcId="{27787FB3-3E51-45DE-BC14-EF0FAFA378D5}" destId="{888C4526-0C00-4588-B4B9-8EEC441FF84E}" srcOrd="0" destOrd="0" parTransId="{67013384-91BF-467B-AE82-2E4B513735DE}" sibTransId="{219CB0DA-8061-46BA-B758-04E5E8D45264}"/>
    <dgm:cxn modelId="{481DBA28-44FD-4683-A3ED-71CC3A016017}" type="presOf" srcId="{888C4526-0C00-4588-B4B9-8EEC441FF84E}" destId="{1CC0024B-2CCB-43BB-B2F9-EC92FFEE9FC3}" srcOrd="0" destOrd="0" presId="urn:microsoft.com/office/officeart/2005/8/layout/list1"/>
    <dgm:cxn modelId="{0F345541-4216-4C5E-9D30-34EB23B72BE2}" srcId="{D8360DBD-1783-4C01-A823-7F97E92ED8EB}" destId="{EB0A3FEB-0383-440D-BF7B-039E9208E2F2}" srcOrd="1" destOrd="0" parTransId="{0D2B2BDB-22DC-4657-B623-459B80DC37BE}" sibTransId="{759E56CC-FAD8-404C-B55E-AD71B109C789}"/>
    <dgm:cxn modelId="{EF4D2B2E-646C-4A33-A9C0-250ECE0EC9A5}" type="presOf" srcId="{D8360DBD-1783-4C01-A823-7F97E92ED8EB}" destId="{ED7F7EB1-CE77-4AC0-9619-F979A5ECCE42}" srcOrd="0" destOrd="0" presId="urn:microsoft.com/office/officeart/2005/8/layout/list1"/>
    <dgm:cxn modelId="{5A0DCC22-C094-4F32-A8E3-62D20A11F0F7}" srcId="{D8360DBD-1783-4C01-A823-7F97E92ED8EB}" destId="{CA9A9DCD-2E9C-47DE-B820-D54A70F4B1B0}" srcOrd="2" destOrd="0" parTransId="{C777DDEE-CF4F-4E65-A35C-79138EC0B89E}" sibTransId="{073D5582-39A1-41D2-8AFB-5BB3749566D9}"/>
    <dgm:cxn modelId="{C99B4429-382A-44C4-9E08-4D4F861BDD5C}" type="presOf" srcId="{27787FB3-3E51-45DE-BC14-EF0FAFA378D5}" destId="{19A22227-EAB1-4917-8D87-E696565DEE78}" srcOrd="0" destOrd="0" presId="urn:microsoft.com/office/officeart/2005/8/layout/list1"/>
    <dgm:cxn modelId="{BF714DC0-0B9F-457A-8DED-49E3EBE8F181}" type="presOf" srcId="{CC0E21F6-54A9-4FFA-83DA-1018E11AF21C}" destId="{ACF2FBB5-31AD-46DC-8E8D-C186F905E832}" srcOrd="0" destOrd="0" presId="urn:microsoft.com/office/officeart/2005/8/layout/list1"/>
    <dgm:cxn modelId="{FDC2F4A9-867A-4348-98F7-5C39196CAFCA}" type="presParOf" srcId="{ED7F7EB1-CE77-4AC0-9619-F979A5ECCE42}" destId="{9689C12C-4ADE-4BC7-86BA-1D50B4239ADF}" srcOrd="0" destOrd="0" presId="urn:microsoft.com/office/officeart/2005/8/layout/list1"/>
    <dgm:cxn modelId="{4E1E2F70-1A57-4D87-92A5-FC0536908C53}" type="presParOf" srcId="{9689C12C-4ADE-4BC7-86BA-1D50B4239ADF}" destId="{19A22227-EAB1-4917-8D87-E696565DEE78}" srcOrd="0" destOrd="0" presId="urn:microsoft.com/office/officeart/2005/8/layout/list1"/>
    <dgm:cxn modelId="{B6D86FE0-5A54-487F-87C8-AE04FB3D033F}" type="presParOf" srcId="{9689C12C-4ADE-4BC7-86BA-1D50B4239ADF}" destId="{C292499E-22C9-4B26-B05A-E2BF6C457D0E}" srcOrd="1" destOrd="0" presId="urn:microsoft.com/office/officeart/2005/8/layout/list1"/>
    <dgm:cxn modelId="{F807CED2-E028-408A-8872-7A7934AE1FD5}" type="presParOf" srcId="{ED7F7EB1-CE77-4AC0-9619-F979A5ECCE42}" destId="{8211B250-C015-4418-A7D1-AA1901A2301A}" srcOrd="1" destOrd="0" presId="urn:microsoft.com/office/officeart/2005/8/layout/list1"/>
    <dgm:cxn modelId="{62577968-BED2-464F-B142-5DDCCC2CD9D0}" type="presParOf" srcId="{ED7F7EB1-CE77-4AC0-9619-F979A5ECCE42}" destId="{1CC0024B-2CCB-43BB-B2F9-EC92FFEE9FC3}" srcOrd="2" destOrd="0" presId="urn:microsoft.com/office/officeart/2005/8/layout/list1"/>
    <dgm:cxn modelId="{850FB8A6-0B16-4BB3-88C9-BE7B50E190FE}" type="presParOf" srcId="{ED7F7EB1-CE77-4AC0-9619-F979A5ECCE42}" destId="{159E159A-1BED-415A-8A8A-EAF3FA12C175}" srcOrd="3" destOrd="0" presId="urn:microsoft.com/office/officeart/2005/8/layout/list1"/>
    <dgm:cxn modelId="{B2260F53-46ED-436F-A4D0-04429B82E8A2}" type="presParOf" srcId="{ED7F7EB1-CE77-4AC0-9619-F979A5ECCE42}" destId="{E04E7426-0B61-4156-8600-5C236AA108C0}" srcOrd="4" destOrd="0" presId="urn:microsoft.com/office/officeart/2005/8/layout/list1"/>
    <dgm:cxn modelId="{7DC72EC8-DA25-4320-BF0E-5EE07B0A7CE0}" type="presParOf" srcId="{E04E7426-0B61-4156-8600-5C236AA108C0}" destId="{AA699AE0-51E6-4E70-9EA0-50D0B5897F6B}" srcOrd="0" destOrd="0" presId="urn:microsoft.com/office/officeart/2005/8/layout/list1"/>
    <dgm:cxn modelId="{0961864B-5E55-4FB8-AD24-C694DD5BF1BC}" type="presParOf" srcId="{E04E7426-0B61-4156-8600-5C236AA108C0}" destId="{49709CDC-3DC2-45F1-B577-77146CA7EA83}" srcOrd="1" destOrd="0" presId="urn:microsoft.com/office/officeart/2005/8/layout/list1"/>
    <dgm:cxn modelId="{09C512EC-D5E0-4F94-B26C-E09056054B39}" type="presParOf" srcId="{ED7F7EB1-CE77-4AC0-9619-F979A5ECCE42}" destId="{C780C1B5-810C-48BD-90C3-24F2981BEFE9}" srcOrd="5" destOrd="0" presId="urn:microsoft.com/office/officeart/2005/8/layout/list1"/>
    <dgm:cxn modelId="{6B7B9BAE-91C3-4350-8047-F4287890674A}" type="presParOf" srcId="{ED7F7EB1-CE77-4AC0-9619-F979A5ECCE42}" destId="{ACF2FBB5-31AD-46DC-8E8D-C186F905E832}" srcOrd="6" destOrd="0" presId="urn:microsoft.com/office/officeart/2005/8/layout/list1"/>
    <dgm:cxn modelId="{39841BA0-1BAF-4561-AB8E-DD57DDA831A2}" type="presParOf" srcId="{ED7F7EB1-CE77-4AC0-9619-F979A5ECCE42}" destId="{CD658548-1BA4-4955-8202-12A89358D5CC}" srcOrd="7" destOrd="0" presId="urn:microsoft.com/office/officeart/2005/8/layout/list1"/>
    <dgm:cxn modelId="{FF59885E-F4A3-4FCA-A11C-E88F0B999094}" type="presParOf" srcId="{ED7F7EB1-CE77-4AC0-9619-F979A5ECCE42}" destId="{2A08B22E-AB36-4083-BB50-B60D07630378}" srcOrd="8" destOrd="0" presId="urn:microsoft.com/office/officeart/2005/8/layout/list1"/>
    <dgm:cxn modelId="{E03D1331-E04B-4800-BEC2-97C0BA5FE969}" type="presParOf" srcId="{2A08B22E-AB36-4083-BB50-B60D07630378}" destId="{87F8177D-A4C8-4143-AD08-B93CCB536470}" srcOrd="0" destOrd="0" presId="urn:microsoft.com/office/officeart/2005/8/layout/list1"/>
    <dgm:cxn modelId="{5B75CD52-225E-4972-8162-E801B9827EEA}" type="presParOf" srcId="{2A08B22E-AB36-4083-BB50-B60D07630378}" destId="{F42E9018-E95A-4FEB-A0C0-E422339454D9}" srcOrd="1" destOrd="0" presId="urn:microsoft.com/office/officeart/2005/8/layout/list1"/>
    <dgm:cxn modelId="{773EE67D-708A-411F-8A5E-C0F29D45DE4D}" type="presParOf" srcId="{ED7F7EB1-CE77-4AC0-9619-F979A5ECCE42}" destId="{797ABA12-1C4C-43C1-B2FE-7E17DD29F0AD}" srcOrd="9" destOrd="0" presId="urn:microsoft.com/office/officeart/2005/8/layout/list1"/>
    <dgm:cxn modelId="{90331249-6DD0-4BA1-9830-D2A5BA822006}" type="presParOf" srcId="{ED7F7EB1-CE77-4AC0-9619-F979A5ECCE42}" destId="{EDFC8477-07A7-43B6-9CA3-775EF0E7B447}" srcOrd="10" destOrd="0" presId="urn:microsoft.com/office/officeart/2005/8/layout/list1"/>
    <dgm:cxn modelId="{676F5C6C-92ED-4280-9E85-9DAFABBD8C84}" type="presParOf" srcId="{ED7F7EB1-CE77-4AC0-9619-F979A5ECCE42}" destId="{99495782-52E8-4929-885A-056843D7C943}" srcOrd="11" destOrd="0" presId="urn:microsoft.com/office/officeart/2005/8/layout/list1"/>
    <dgm:cxn modelId="{42188263-37BA-4644-A646-70DA323D9A7B}" type="presParOf" srcId="{ED7F7EB1-CE77-4AC0-9619-F979A5ECCE42}" destId="{6B0ACA1D-B681-424A-BA05-41FFD5688CA6}" srcOrd="12" destOrd="0" presId="urn:microsoft.com/office/officeart/2005/8/layout/list1"/>
    <dgm:cxn modelId="{FC848AE4-F2E4-4805-8FEA-17AB268140B0}" type="presParOf" srcId="{6B0ACA1D-B681-424A-BA05-41FFD5688CA6}" destId="{F78354A4-C268-43CC-9878-8BEB6C4D093F}" srcOrd="0" destOrd="0" presId="urn:microsoft.com/office/officeart/2005/8/layout/list1"/>
    <dgm:cxn modelId="{01C6B8C2-07ED-4F92-88F8-55E3A2453B16}" type="presParOf" srcId="{6B0ACA1D-B681-424A-BA05-41FFD5688CA6}" destId="{07853DCC-E710-4825-8D8E-78F13998BB2B}" srcOrd="1" destOrd="0" presId="urn:microsoft.com/office/officeart/2005/8/layout/list1"/>
    <dgm:cxn modelId="{E1C4F799-CB73-4E11-B513-280AC0DD0533}" type="presParOf" srcId="{ED7F7EB1-CE77-4AC0-9619-F979A5ECCE42}" destId="{AEBDF550-23F5-467B-9B2C-61EC98423B79}" srcOrd="13" destOrd="0" presId="urn:microsoft.com/office/officeart/2005/8/layout/list1"/>
    <dgm:cxn modelId="{6B648644-FA4E-4C86-9272-30E997FFE57A}" type="presParOf" srcId="{ED7F7EB1-CE77-4AC0-9619-F979A5ECCE42}" destId="{3C860759-BB0A-4976-B4AF-4F62F9E51F3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9B1019E-CF1C-4DA8-B01C-A8AFC2009230}" type="doc">
      <dgm:prSet loTypeId="urn:microsoft.com/office/officeart/2008/layout/PictureAccentList" loCatId="list" qsTypeId="urn:microsoft.com/office/officeart/2005/8/quickstyle/simple3" qsCatId="simple" csTypeId="urn:microsoft.com/office/officeart/2005/8/colors/accent0_1" csCatId="mainScheme" phldr="1"/>
      <dgm:spPr/>
      <dgm:t>
        <a:bodyPr/>
        <a:lstStyle/>
        <a:p>
          <a:endParaRPr lang="en-US"/>
        </a:p>
      </dgm:t>
    </dgm:pt>
    <dgm:pt modelId="{1456D35D-095E-496F-9789-9FF9270483FE}">
      <dgm:prSet phldrT="[Text]" custT="1"/>
      <dgm:spPr/>
      <dgm:t>
        <a:bodyPr/>
        <a:lstStyle/>
        <a:p>
          <a:r>
            <a:rPr lang="ka-GE" sz="3200" dirty="0" smtClean="0"/>
            <a:t>პრიოტეტული სფეროები</a:t>
          </a:r>
          <a:endParaRPr lang="en-US" sz="3200" dirty="0"/>
        </a:p>
      </dgm:t>
    </dgm:pt>
    <dgm:pt modelId="{A0980215-0F92-49DC-9FB8-955338C1BC09}" type="parTrans" cxnId="{FB36A92A-890F-42E3-AA88-2A1B47419286}">
      <dgm:prSet/>
      <dgm:spPr/>
      <dgm:t>
        <a:bodyPr/>
        <a:lstStyle/>
        <a:p>
          <a:endParaRPr lang="en-US" sz="1400"/>
        </a:p>
      </dgm:t>
    </dgm:pt>
    <dgm:pt modelId="{85B8C2A7-C56B-4728-8D3D-0AE2D8BF1A6B}" type="sibTrans" cxnId="{FB36A92A-890F-42E3-AA88-2A1B47419286}">
      <dgm:prSet/>
      <dgm:spPr/>
      <dgm:t>
        <a:bodyPr/>
        <a:lstStyle/>
        <a:p>
          <a:endParaRPr lang="en-US" sz="1400"/>
        </a:p>
      </dgm:t>
    </dgm:pt>
    <dgm:pt modelId="{9EFFC464-8C4A-4C51-A422-B32F4C806121}">
      <dgm:prSet phldrT="[Text]" custT="1"/>
      <dgm:spPr/>
      <dgm:t>
        <a:bodyPr/>
        <a:lstStyle/>
        <a:p>
          <a:r>
            <a:rPr lang="ka-GE" sz="1400" dirty="0" smtClean="0"/>
            <a:t>სახელმწიფო ჰოსპიტალური ქსელის შენობები და აღჭურვა: ლისი, რესპუბლიკური</a:t>
          </a:r>
          <a:endParaRPr lang="en-US" sz="1400" dirty="0"/>
        </a:p>
      </dgm:t>
    </dgm:pt>
    <dgm:pt modelId="{0496434E-ADF2-4ACD-906B-ACA3143EFA3A}" type="parTrans" cxnId="{D21C057E-5B50-43F4-BF01-3C9A43D0E424}">
      <dgm:prSet/>
      <dgm:spPr/>
      <dgm:t>
        <a:bodyPr/>
        <a:lstStyle/>
        <a:p>
          <a:endParaRPr lang="en-US" sz="1400"/>
        </a:p>
      </dgm:t>
    </dgm:pt>
    <dgm:pt modelId="{986EF1D4-7DB2-4E68-83E5-BE71B44EAB42}" type="sibTrans" cxnId="{D21C057E-5B50-43F4-BF01-3C9A43D0E424}">
      <dgm:prSet/>
      <dgm:spPr/>
      <dgm:t>
        <a:bodyPr/>
        <a:lstStyle/>
        <a:p>
          <a:endParaRPr lang="en-US" sz="1400"/>
        </a:p>
      </dgm:t>
    </dgm:pt>
    <dgm:pt modelId="{19A92182-06FA-4A41-AEB8-B43431DA0154}">
      <dgm:prSet phldrT="[Text]" custT="1"/>
      <dgm:spPr/>
      <dgm:t>
        <a:bodyPr/>
        <a:lstStyle/>
        <a:p>
          <a:r>
            <a:rPr lang="ka-GE" sz="14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dirty="0"/>
        </a:p>
      </dgm:t>
    </dgm:pt>
    <dgm:pt modelId="{8E110F6D-D6B1-4AD4-B8B7-EA09DB424B42}" type="parTrans" cxnId="{ED481571-6745-420F-9BF5-C8A7CF439A78}">
      <dgm:prSet/>
      <dgm:spPr/>
      <dgm:t>
        <a:bodyPr/>
        <a:lstStyle/>
        <a:p>
          <a:endParaRPr lang="en-US" sz="1400"/>
        </a:p>
      </dgm:t>
    </dgm:pt>
    <dgm:pt modelId="{445F6BFF-7B54-459F-B69A-EF15A4A32ABA}" type="sibTrans" cxnId="{ED481571-6745-420F-9BF5-C8A7CF439A78}">
      <dgm:prSet/>
      <dgm:spPr/>
      <dgm:t>
        <a:bodyPr/>
        <a:lstStyle/>
        <a:p>
          <a:endParaRPr lang="en-US" sz="1400"/>
        </a:p>
      </dgm:t>
    </dgm:pt>
    <dgm:pt modelId="{677C4AF0-5C98-4419-825B-54CFC2884BDF}">
      <dgm:prSet phldrT="[Text]" custT="1"/>
      <dgm:spPr/>
      <dgm:t>
        <a:bodyPr/>
        <a:lstStyle/>
        <a:p>
          <a:r>
            <a:rPr lang="ka-GE" sz="1400" dirty="0" smtClean="0"/>
            <a:t>ინფექციური საავადმყოფოს შენობა </a:t>
          </a:r>
          <a:endParaRPr lang="en-US" sz="1400" dirty="0"/>
        </a:p>
      </dgm:t>
    </dgm:pt>
    <dgm:pt modelId="{66BFDE32-3FB3-4136-8B6F-F0524FEFEF5D}" type="parTrans" cxnId="{BFDFFCC7-9C37-424C-BDFA-64637032B512}">
      <dgm:prSet/>
      <dgm:spPr/>
      <dgm:t>
        <a:bodyPr/>
        <a:lstStyle/>
        <a:p>
          <a:endParaRPr lang="en-US" sz="1400"/>
        </a:p>
      </dgm:t>
    </dgm:pt>
    <dgm:pt modelId="{6A8A9F39-50E1-470D-8FCA-29C6E87E27EC}" type="sibTrans" cxnId="{BFDFFCC7-9C37-424C-BDFA-64637032B512}">
      <dgm:prSet/>
      <dgm:spPr/>
      <dgm:t>
        <a:bodyPr/>
        <a:lstStyle/>
        <a:p>
          <a:endParaRPr lang="en-US" sz="1400"/>
        </a:p>
      </dgm:t>
    </dgm:pt>
    <dgm:pt modelId="{A28B8A3B-4DD7-4B3C-8CC4-99CA2E4D3575}">
      <dgm:prSet phldrT="[Text]" custT="1"/>
      <dgm:spPr/>
      <dgm:t>
        <a:bodyPr/>
        <a:lstStyle/>
        <a:p>
          <a:r>
            <a:rPr lang="ka-GE" sz="1400" dirty="0" smtClean="0"/>
            <a:t>კლინიკური შემთხვევების რეგისტრი; პერსონალის ტრენინიგი, კვლევებშ მონაწილეობა </a:t>
          </a:r>
          <a:endParaRPr lang="en-US" sz="1400" dirty="0"/>
        </a:p>
      </dgm:t>
    </dgm:pt>
    <dgm:pt modelId="{B497156E-0C4B-4483-8F19-3B9A0ABD034A}" type="parTrans" cxnId="{E21B091F-0242-4634-93A8-1E19F0CF387E}">
      <dgm:prSet/>
      <dgm:spPr/>
      <dgm:t>
        <a:bodyPr/>
        <a:lstStyle/>
        <a:p>
          <a:endParaRPr lang="en-US" sz="1400"/>
        </a:p>
      </dgm:t>
    </dgm:pt>
    <dgm:pt modelId="{F436E75D-8A89-431F-9243-8BA2B76699DA}" type="sibTrans" cxnId="{E21B091F-0242-4634-93A8-1E19F0CF387E}">
      <dgm:prSet/>
      <dgm:spPr/>
      <dgm:t>
        <a:bodyPr/>
        <a:lstStyle/>
        <a:p>
          <a:endParaRPr lang="en-US" sz="1400"/>
        </a:p>
      </dgm:t>
    </dgm:pt>
    <dgm:pt modelId="{B3442F60-5822-49B4-BE15-72B5D822CCB3}" type="pres">
      <dgm:prSet presAssocID="{09B1019E-CF1C-4DA8-B01C-A8AFC2009230}" presName="layout" presStyleCnt="0">
        <dgm:presLayoutVars>
          <dgm:chMax/>
          <dgm:chPref/>
          <dgm:dir/>
          <dgm:animOne val="branch"/>
          <dgm:animLvl val="lvl"/>
          <dgm:resizeHandles/>
        </dgm:presLayoutVars>
      </dgm:prSet>
      <dgm:spPr/>
      <dgm:t>
        <a:bodyPr/>
        <a:lstStyle/>
        <a:p>
          <a:endParaRPr lang="en-US"/>
        </a:p>
      </dgm:t>
    </dgm:pt>
    <dgm:pt modelId="{E47C5330-54B3-4404-80F3-F16A5CE7C845}" type="pres">
      <dgm:prSet presAssocID="{1456D35D-095E-496F-9789-9FF9270483FE}" presName="root" presStyleCnt="0">
        <dgm:presLayoutVars>
          <dgm:chMax/>
          <dgm:chPref val="4"/>
        </dgm:presLayoutVars>
      </dgm:prSet>
      <dgm:spPr/>
    </dgm:pt>
    <dgm:pt modelId="{DAEA4A9A-CF8A-48E2-BFE2-5EDC071E79E3}" type="pres">
      <dgm:prSet presAssocID="{1456D35D-095E-496F-9789-9FF9270483FE}" presName="rootComposite" presStyleCnt="0">
        <dgm:presLayoutVars/>
      </dgm:prSet>
      <dgm:spPr/>
    </dgm:pt>
    <dgm:pt modelId="{BB88A748-44E6-4671-9879-65C58D9301E2}" type="pres">
      <dgm:prSet presAssocID="{1456D35D-095E-496F-9789-9FF9270483FE}" presName="rootText" presStyleLbl="node0" presStyleIdx="0" presStyleCnt="1">
        <dgm:presLayoutVars>
          <dgm:chMax/>
          <dgm:chPref val="4"/>
        </dgm:presLayoutVars>
      </dgm:prSet>
      <dgm:spPr/>
      <dgm:t>
        <a:bodyPr/>
        <a:lstStyle/>
        <a:p>
          <a:endParaRPr lang="en-US"/>
        </a:p>
      </dgm:t>
    </dgm:pt>
    <dgm:pt modelId="{3795B6D0-2635-4947-A2B7-B27DE73FA789}" type="pres">
      <dgm:prSet presAssocID="{1456D35D-095E-496F-9789-9FF9270483FE}" presName="childShape" presStyleCnt="0">
        <dgm:presLayoutVars>
          <dgm:chMax val="0"/>
          <dgm:chPref val="0"/>
        </dgm:presLayoutVars>
      </dgm:prSet>
      <dgm:spPr/>
    </dgm:pt>
    <dgm:pt modelId="{02679B69-FE52-48B4-9495-EEC5B5179EDA}" type="pres">
      <dgm:prSet presAssocID="{9EFFC464-8C4A-4C51-A422-B32F4C806121}" presName="childComposite" presStyleCnt="0">
        <dgm:presLayoutVars>
          <dgm:chMax val="0"/>
          <dgm:chPref val="0"/>
        </dgm:presLayoutVars>
      </dgm:prSet>
      <dgm:spPr/>
    </dgm:pt>
    <dgm:pt modelId="{2FD20E96-6E39-41B0-9CA6-93106B6943BC}" type="pres">
      <dgm:prSet presAssocID="{9EFFC464-8C4A-4C51-A422-B32F4C806121}" presName="Image"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dgm:spPr>
    </dgm:pt>
    <dgm:pt modelId="{03D6DFC6-5F0B-43F4-AC2B-06E6D2E3C022}" type="pres">
      <dgm:prSet presAssocID="{9EFFC464-8C4A-4C51-A422-B32F4C806121}" presName="childText" presStyleLbl="lnNode1" presStyleIdx="0" presStyleCnt="4">
        <dgm:presLayoutVars>
          <dgm:chMax val="0"/>
          <dgm:chPref val="0"/>
          <dgm:bulletEnabled val="1"/>
        </dgm:presLayoutVars>
      </dgm:prSet>
      <dgm:spPr/>
      <dgm:t>
        <a:bodyPr/>
        <a:lstStyle/>
        <a:p>
          <a:endParaRPr lang="en-US"/>
        </a:p>
      </dgm:t>
    </dgm:pt>
    <dgm:pt modelId="{8C13A5FB-F9B2-47D2-895B-7CCACD6F1656}" type="pres">
      <dgm:prSet presAssocID="{19A92182-06FA-4A41-AEB8-B43431DA0154}" presName="childComposite" presStyleCnt="0">
        <dgm:presLayoutVars>
          <dgm:chMax val="0"/>
          <dgm:chPref val="0"/>
        </dgm:presLayoutVars>
      </dgm:prSet>
      <dgm:spPr/>
    </dgm:pt>
    <dgm:pt modelId="{3440CE45-62DC-4588-8D24-B862B6031C88}" type="pres">
      <dgm:prSet presAssocID="{19A92182-06FA-4A41-AEB8-B43431DA0154}" presName="Image"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2CF3509C-2639-44F3-8F9B-C8D9148A4E58}" type="pres">
      <dgm:prSet presAssocID="{19A92182-06FA-4A41-AEB8-B43431DA0154}" presName="childText" presStyleLbl="lnNode1" presStyleIdx="1" presStyleCnt="4">
        <dgm:presLayoutVars>
          <dgm:chMax val="0"/>
          <dgm:chPref val="0"/>
          <dgm:bulletEnabled val="1"/>
        </dgm:presLayoutVars>
      </dgm:prSet>
      <dgm:spPr/>
      <dgm:t>
        <a:bodyPr/>
        <a:lstStyle/>
        <a:p>
          <a:endParaRPr lang="en-US"/>
        </a:p>
      </dgm:t>
    </dgm:pt>
    <dgm:pt modelId="{C738EE4A-20AA-424D-8379-C37EF65AB942}" type="pres">
      <dgm:prSet presAssocID="{677C4AF0-5C98-4419-825B-54CFC2884BDF}" presName="childComposite" presStyleCnt="0">
        <dgm:presLayoutVars>
          <dgm:chMax val="0"/>
          <dgm:chPref val="0"/>
        </dgm:presLayoutVars>
      </dgm:prSet>
      <dgm:spPr/>
    </dgm:pt>
    <dgm:pt modelId="{F20C94A2-4E61-4059-A043-C7A48801D157}" type="pres">
      <dgm:prSet presAssocID="{677C4AF0-5C98-4419-825B-54CFC2884BDF}" presName="Image"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dgm:spPr>
    </dgm:pt>
    <dgm:pt modelId="{BFE163AF-9550-457E-B188-A607E05B907D}" type="pres">
      <dgm:prSet presAssocID="{677C4AF0-5C98-4419-825B-54CFC2884BDF}" presName="childText" presStyleLbl="lnNode1" presStyleIdx="2" presStyleCnt="4">
        <dgm:presLayoutVars>
          <dgm:chMax val="0"/>
          <dgm:chPref val="0"/>
          <dgm:bulletEnabled val="1"/>
        </dgm:presLayoutVars>
      </dgm:prSet>
      <dgm:spPr/>
      <dgm:t>
        <a:bodyPr/>
        <a:lstStyle/>
        <a:p>
          <a:endParaRPr lang="en-US"/>
        </a:p>
      </dgm:t>
    </dgm:pt>
    <dgm:pt modelId="{DC37406B-0523-4D40-97B4-250D354FE0E9}" type="pres">
      <dgm:prSet presAssocID="{A28B8A3B-4DD7-4B3C-8CC4-99CA2E4D3575}" presName="childComposite" presStyleCnt="0">
        <dgm:presLayoutVars>
          <dgm:chMax val="0"/>
          <dgm:chPref val="0"/>
        </dgm:presLayoutVars>
      </dgm:prSet>
      <dgm:spPr/>
    </dgm:pt>
    <dgm:pt modelId="{F6EA9932-FF8D-4553-BBF9-B5B110DC4CAB}" type="pres">
      <dgm:prSet presAssocID="{A28B8A3B-4DD7-4B3C-8CC4-99CA2E4D3575}" presName="Image" presStyleLbl="node1" presStyleIdx="3"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127988DC-9AFC-4E6E-AD7C-6C245FA51203}" type="pres">
      <dgm:prSet presAssocID="{A28B8A3B-4DD7-4B3C-8CC4-99CA2E4D3575}" presName="childText" presStyleLbl="lnNode1" presStyleIdx="3" presStyleCnt="4">
        <dgm:presLayoutVars>
          <dgm:chMax val="0"/>
          <dgm:chPref val="0"/>
          <dgm:bulletEnabled val="1"/>
        </dgm:presLayoutVars>
      </dgm:prSet>
      <dgm:spPr/>
      <dgm:t>
        <a:bodyPr/>
        <a:lstStyle/>
        <a:p>
          <a:endParaRPr lang="en-US"/>
        </a:p>
      </dgm:t>
    </dgm:pt>
  </dgm:ptLst>
  <dgm:cxnLst>
    <dgm:cxn modelId="{DE1E9263-26D0-47A5-9B80-B74F7A7809EF}" type="presOf" srcId="{19A92182-06FA-4A41-AEB8-B43431DA0154}" destId="{2CF3509C-2639-44F3-8F9B-C8D9148A4E58}" srcOrd="0" destOrd="0" presId="urn:microsoft.com/office/officeart/2008/layout/PictureAccentList"/>
    <dgm:cxn modelId="{BFDFFCC7-9C37-424C-BDFA-64637032B512}" srcId="{1456D35D-095E-496F-9789-9FF9270483FE}" destId="{677C4AF0-5C98-4419-825B-54CFC2884BDF}" srcOrd="2" destOrd="0" parTransId="{66BFDE32-3FB3-4136-8B6F-F0524FEFEF5D}" sibTransId="{6A8A9F39-50E1-470D-8FCA-29C6E87E27EC}"/>
    <dgm:cxn modelId="{D21C057E-5B50-43F4-BF01-3C9A43D0E424}" srcId="{1456D35D-095E-496F-9789-9FF9270483FE}" destId="{9EFFC464-8C4A-4C51-A422-B32F4C806121}" srcOrd="0" destOrd="0" parTransId="{0496434E-ADF2-4ACD-906B-ACA3143EFA3A}" sibTransId="{986EF1D4-7DB2-4E68-83E5-BE71B44EAB42}"/>
    <dgm:cxn modelId="{ED481571-6745-420F-9BF5-C8A7CF439A78}" srcId="{1456D35D-095E-496F-9789-9FF9270483FE}" destId="{19A92182-06FA-4A41-AEB8-B43431DA0154}" srcOrd="1" destOrd="0" parTransId="{8E110F6D-D6B1-4AD4-B8B7-EA09DB424B42}" sibTransId="{445F6BFF-7B54-459F-B69A-EF15A4A32ABA}"/>
    <dgm:cxn modelId="{4C7A180F-7FD3-461D-A4F0-FE294A117F1F}" type="presOf" srcId="{A28B8A3B-4DD7-4B3C-8CC4-99CA2E4D3575}" destId="{127988DC-9AFC-4E6E-AD7C-6C245FA51203}" srcOrd="0" destOrd="0" presId="urn:microsoft.com/office/officeart/2008/layout/PictureAccentList"/>
    <dgm:cxn modelId="{FB36A92A-890F-42E3-AA88-2A1B47419286}" srcId="{09B1019E-CF1C-4DA8-B01C-A8AFC2009230}" destId="{1456D35D-095E-496F-9789-9FF9270483FE}" srcOrd="0" destOrd="0" parTransId="{A0980215-0F92-49DC-9FB8-955338C1BC09}" sibTransId="{85B8C2A7-C56B-4728-8D3D-0AE2D8BF1A6B}"/>
    <dgm:cxn modelId="{5E606BE2-90DE-45F2-9E59-447BA2F2B0AA}" type="presOf" srcId="{9EFFC464-8C4A-4C51-A422-B32F4C806121}" destId="{03D6DFC6-5F0B-43F4-AC2B-06E6D2E3C022}" srcOrd="0" destOrd="0" presId="urn:microsoft.com/office/officeart/2008/layout/PictureAccentList"/>
    <dgm:cxn modelId="{E21B091F-0242-4634-93A8-1E19F0CF387E}" srcId="{1456D35D-095E-496F-9789-9FF9270483FE}" destId="{A28B8A3B-4DD7-4B3C-8CC4-99CA2E4D3575}" srcOrd="3" destOrd="0" parTransId="{B497156E-0C4B-4483-8F19-3B9A0ABD034A}" sibTransId="{F436E75D-8A89-431F-9243-8BA2B76699DA}"/>
    <dgm:cxn modelId="{84E725F0-64E2-452D-BAA9-1367E283A1B6}" type="presOf" srcId="{1456D35D-095E-496F-9789-9FF9270483FE}" destId="{BB88A748-44E6-4671-9879-65C58D9301E2}" srcOrd="0" destOrd="0" presId="urn:microsoft.com/office/officeart/2008/layout/PictureAccentList"/>
    <dgm:cxn modelId="{BC94812C-7867-452D-80A0-3C03FD8DDBCD}" type="presOf" srcId="{677C4AF0-5C98-4419-825B-54CFC2884BDF}" destId="{BFE163AF-9550-457E-B188-A607E05B907D}" srcOrd="0" destOrd="0" presId="urn:microsoft.com/office/officeart/2008/layout/PictureAccentList"/>
    <dgm:cxn modelId="{4AAA9B2B-F48E-40CB-9C5D-EC06D8FF2733}" type="presOf" srcId="{09B1019E-CF1C-4DA8-B01C-A8AFC2009230}" destId="{B3442F60-5822-49B4-BE15-72B5D822CCB3}" srcOrd="0" destOrd="0" presId="urn:microsoft.com/office/officeart/2008/layout/PictureAccentList"/>
    <dgm:cxn modelId="{C41D5C25-1BCB-438E-B192-2ED813A785BA}" type="presParOf" srcId="{B3442F60-5822-49B4-BE15-72B5D822CCB3}" destId="{E47C5330-54B3-4404-80F3-F16A5CE7C845}" srcOrd="0" destOrd="0" presId="urn:microsoft.com/office/officeart/2008/layout/PictureAccentList"/>
    <dgm:cxn modelId="{AEF0C352-C03C-45F3-AF36-A9A18AF81279}" type="presParOf" srcId="{E47C5330-54B3-4404-80F3-F16A5CE7C845}" destId="{DAEA4A9A-CF8A-48E2-BFE2-5EDC071E79E3}" srcOrd="0" destOrd="0" presId="urn:microsoft.com/office/officeart/2008/layout/PictureAccentList"/>
    <dgm:cxn modelId="{45A7CC3E-653C-4299-B34A-B7FAC65FF0CB}" type="presParOf" srcId="{DAEA4A9A-CF8A-48E2-BFE2-5EDC071E79E3}" destId="{BB88A748-44E6-4671-9879-65C58D9301E2}" srcOrd="0" destOrd="0" presId="urn:microsoft.com/office/officeart/2008/layout/PictureAccentList"/>
    <dgm:cxn modelId="{DFFB6E0A-C987-409E-A878-E070C06CDB27}" type="presParOf" srcId="{E47C5330-54B3-4404-80F3-F16A5CE7C845}" destId="{3795B6D0-2635-4947-A2B7-B27DE73FA789}" srcOrd="1" destOrd="0" presId="urn:microsoft.com/office/officeart/2008/layout/PictureAccentList"/>
    <dgm:cxn modelId="{EEE559C7-D326-4C37-94DE-C1BE9EDEE5BF}" type="presParOf" srcId="{3795B6D0-2635-4947-A2B7-B27DE73FA789}" destId="{02679B69-FE52-48B4-9495-EEC5B5179EDA}" srcOrd="0" destOrd="0" presId="urn:microsoft.com/office/officeart/2008/layout/PictureAccentList"/>
    <dgm:cxn modelId="{7BF18817-EEC5-4187-8DC4-4F9A1B3CDA83}" type="presParOf" srcId="{02679B69-FE52-48B4-9495-EEC5B5179EDA}" destId="{2FD20E96-6E39-41B0-9CA6-93106B6943BC}" srcOrd="0" destOrd="0" presId="urn:microsoft.com/office/officeart/2008/layout/PictureAccentList"/>
    <dgm:cxn modelId="{3EF2C672-BBEB-4714-A894-CFBBE8A4EE07}" type="presParOf" srcId="{02679B69-FE52-48B4-9495-EEC5B5179EDA}" destId="{03D6DFC6-5F0B-43F4-AC2B-06E6D2E3C022}" srcOrd="1" destOrd="0" presId="urn:microsoft.com/office/officeart/2008/layout/PictureAccentList"/>
    <dgm:cxn modelId="{38AECB78-59E8-445A-BEE8-ADB4E351CE2E}" type="presParOf" srcId="{3795B6D0-2635-4947-A2B7-B27DE73FA789}" destId="{8C13A5FB-F9B2-47D2-895B-7CCACD6F1656}" srcOrd="1" destOrd="0" presId="urn:microsoft.com/office/officeart/2008/layout/PictureAccentList"/>
    <dgm:cxn modelId="{918A567B-3467-4020-B864-4E859CC57ECC}" type="presParOf" srcId="{8C13A5FB-F9B2-47D2-895B-7CCACD6F1656}" destId="{3440CE45-62DC-4588-8D24-B862B6031C88}" srcOrd="0" destOrd="0" presId="urn:microsoft.com/office/officeart/2008/layout/PictureAccentList"/>
    <dgm:cxn modelId="{5E18AFD4-D0FE-4ADA-84C8-6F3D8477FC1F}" type="presParOf" srcId="{8C13A5FB-F9B2-47D2-895B-7CCACD6F1656}" destId="{2CF3509C-2639-44F3-8F9B-C8D9148A4E58}" srcOrd="1" destOrd="0" presId="urn:microsoft.com/office/officeart/2008/layout/PictureAccentList"/>
    <dgm:cxn modelId="{E6A0820D-188B-44B6-8519-57E982293C99}" type="presParOf" srcId="{3795B6D0-2635-4947-A2B7-B27DE73FA789}" destId="{C738EE4A-20AA-424D-8379-C37EF65AB942}" srcOrd="2" destOrd="0" presId="urn:microsoft.com/office/officeart/2008/layout/PictureAccentList"/>
    <dgm:cxn modelId="{207BEE2A-9679-4B79-B55D-690575B7171C}" type="presParOf" srcId="{C738EE4A-20AA-424D-8379-C37EF65AB942}" destId="{F20C94A2-4E61-4059-A043-C7A48801D157}" srcOrd="0" destOrd="0" presId="urn:microsoft.com/office/officeart/2008/layout/PictureAccentList"/>
    <dgm:cxn modelId="{9B0C958C-DA1C-4811-81B3-0530303B0970}" type="presParOf" srcId="{C738EE4A-20AA-424D-8379-C37EF65AB942}" destId="{BFE163AF-9550-457E-B188-A607E05B907D}" srcOrd="1" destOrd="0" presId="urn:microsoft.com/office/officeart/2008/layout/PictureAccentList"/>
    <dgm:cxn modelId="{460445EC-CF03-4229-9671-32E89E39EC73}" type="presParOf" srcId="{3795B6D0-2635-4947-A2B7-B27DE73FA789}" destId="{DC37406B-0523-4D40-97B4-250D354FE0E9}" srcOrd="3" destOrd="0" presId="urn:microsoft.com/office/officeart/2008/layout/PictureAccentList"/>
    <dgm:cxn modelId="{574E263C-6C71-46D6-BB53-EDCCB221655B}" type="presParOf" srcId="{DC37406B-0523-4D40-97B4-250D354FE0E9}" destId="{F6EA9932-FF8D-4553-BBF9-B5B110DC4CAB}" srcOrd="0" destOrd="0" presId="urn:microsoft.com/office/officeart/2008/layout/PictureAccentList"/>
    <dgm:cxn modelId="{53C9E4A9-54F3-4ADD-B845-32BBE4AD62EF}" type="presParOf" srcId="{DC37406B-0523-4D40-97B4-250D354FE0E9}" destId="{127988DC-9AFC-4E6E-AD7C-6C245FA51203}"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55287C-797C-4530-97B1-C08349ED19AD}">
      <dsp:nvSpPr>
        <dsp:cNvPr id="0" name=""/>
        <dsp:cNvSpPr/>
      </dsp:nvSpPr>
      <dsp:spPr>
        <a:xfrm>
          <a:off x="0" y="8122"/>
          <a:ext cx="2694758" cy="124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ეპიდზედამხედველობა და ლაბორატორიული დიაგნოსტიკა</a:t>
          </a:r>
          <a:endParaRPr lang="en-US" sz="1400" kern="1200" dirty="0"/>
        </a:p>
      </dsp:txBody>
      <dsp:txXfrm>
        <a:off x="0" y="8122"/>
        <a:ext cx="2694758" cy="1247400"/>
      </dsp:txXfrm>
    </dsp:sp>
    <dsp:sp modelId="{88ECB5E0-D921-4511-85C7-06D8663A5AED}">
      <dsp:nvSpPr>
        <dsp:cNvPr id="0" name=""/>
        <dsp:cNvSpPr/>
      </dsp:nvSpPr>
      <dsp:spPr>
        <a:xfrm>
          <a:off x="2694758" y="8122"/>
          <a:ext cx="538951" cy="12474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2D481D-17EA-49EB-8B7E-E8E077CA12BD}">
      <dsp:nvSpPr>
        <dsp:cNvPr id="0" name=""/>
        <dsp:cNvSpPr/>
      </dsp:nvSpPr>
      <dsp:spPr>
        <a:xfrm>
          <a:off x="3449290" y="8122"/>
          <a:ext cx="7329743" cy="12474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 01-144/</a:t>
          </a:r>
          <a:r>
            <a:rPr lang="ka-GE" sz="1400" kern="1200" dirty="0" smtClean="0"/>
            <a:t>ო01 / აპრილი / 2020 წ. ბრძანება დიაგნოსტიკური ალგორითმის დამტკიცების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მაისი/2020. კოვიდ 19-ზე სავალდებულო </a:t>
          </a:r>
          <a:r>
            <a:rPr lang="en-US" sz="1400" kern="1200" dirty="0" smtClean="0"/>
            <a:t>PCR </a:t>
          </a:r>
          <a:r>
            <a:rPr lang="ka-GE" sz="1400" kern="1200" dirty="0" smtClean="0"/>
            <a:t>ტესტირებისთვის ჯგუფების განსაზღვრის თაობაზე </a:t>
          </a:r>
          <a:endParaRPr lang="en-US" sz="1400" kern="1200" dirty="0"/>
        </a:p>
      </dsp:txBody>
      <dsp:txXfrm>
        <a:off x="3449290" y="8122"/>
        <a:ext cx="7329743" cy="1247400"/>
      </dsp:txXfrm>
    </dsp:sp>
    <dsp:sp modelId="{923DD6A3-67F9-4B26-9011-14AD6AAF0DDA}">
      <dsp:nvSpPr>
        <dsp:cNvPr id="0" name=""/>
        <dsp:cNvSpPr/>
      </dsp:nvSpPr>
      <dsp:spPr>
        <a:xfrm>
          <a:off x="0" y="1482322"/>
          <a:ext cx="2694758" cy="124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პირველადი ჯანდაცვა</a:t>
          </a:r>
          <a:endParaRPr lang="en-US" sz="1400" kern="1200" dirty="0"/>
        </a:p>
      </dsp:txBody>
      <dsp:txXfrm>
        <a:off x="0" y="1482322"/>
        <a:ext cx="2694758" cy="1247400"/>
      </dsp:txXfrm>
    </dsp:sp>
    <dsp:sp modelId="{10626E7A-463E-4C26-B3E7-6BA8D8B3FAAF}">
      <dsp:nvSpPr>
        <dsp:cNvPr id="0" name=""/>
        <dsp:cNvSpPr/>
      </dsp:nvSpPr>
      <dsp:spPr>
        <a:xfrm>
          <a:off x="2694758" y="1482322"/>
          <a:ext cx="538951" cy="12474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788D6C-E851-42C3-AE79-DFF0C19267AE}">
      <dsp:nvSpPr>
        <dsp:cNvPr id="0" name=""/>
        <dsp:cNvSpPr/>
      </dsp:nvSpPr>
      <dsp:spPr>
        <a:xfrm>
          <a:off x="3449290" y="1482322"/>
          <a:ext cx="7329743" cy="12474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01-135/</a:t>
          </a:r>
          <a:r>
            <a:rPr lang="ka-GE" sz="1400" kern="1200" dirty="0" smtClean="0"/>
            <a:t>ო30 / მარტი / 2020 წ. ბრძანება, პირველად ჯანდაცვაში კოვიდ 19 მართვის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112-ის და 25 პჯდ დაწესებულების ცხელებაზე რეაგირების მოდელი </a:t>
          </a:r>
          <a:endParaRPr lang="en-US" sz="1400" kern="1200" dirty="0"/>
        </a:p>
      </dsp:txBody>
      <dsp:txXfrm>
        <a:off x="3449290" y="1482322"/>
        <a:ext cx="7329743" cy="1247400"/>
      </dsp:txXfrm>
    </dsp:sp>
    <dsp:sp modelId="{A8B2D2CC-D11A-4C62-841C-EE21CB3A8A24}">
      <dsp:nvSpPr>
        <dsp:cNvPr id="0" name=""/>
        <dsp:cNvSpPr/>
      </dsp:nvSpPr>
      <dsp:spPr>
        <a:xfrm>
          <a:off x="0" y="3502259"/>
          <a:ext cx="2694758" cy="124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ჰოსპიტალური ქსელი </a:t>
          </a:r>
          <a:endParaRPr lang="en-US" sz="1400" kern="1200" dirty="0"/>
        </a:p>
      </dsp:txBody>
      <dsp:txXfrm>
        <a:off x="0" y="3502259"/>
        <a:ext cx="2694758" cy="1247400"/>
      </dsp:txXfrm>
    </dsp:sp>
    <dsp:sp modelId="{D673B437-AE39-4D48-806F-CA447DBA887E}">
      <dsp:nvSpPr>
        <dsp:cNvPr id="0" name=""/>
        <dsp:cNvSpPr/>
      </dsp:nvSpPr>
      <dsp:spPr>
        <a:xfrm>
          <a:off x="2694758" y="2956522"/>
          <a:ext cx="538951" cy="233887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3B534D-DA2C-4BC9-A8D6-4B851DC9B2B5}">
      <dsp:nvSpPr>
        <dsp:cNvPr id="0" name=""/>
        <dsp:cNvSpPr/>
      </dsp:nvSpPr>
      <dsp:spPr>
        <a:xfrm>
          <a:off x="3449290" y="2956522"/>
          <a:ext cx="7329743" cy="233887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01-126/</a:t>
          </a:r>
          <a:r>
            <a:rPr lang="ka-GE" sz="1400" kern="12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01-136/</a:t>
          </a:r>
          <a:r>
            <a:rPr lang="ka-GE" sz="1400" kern="12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kern="1200" dirty="0"/>
        </a:p>
        <a:p>
          <a:pPr marL="114300" lvl="1" indent="-114300" algn="l" defTabSz="622300">
            <a:lnSpc>
              <a:spcPct val="90000"/>
            </a:lnSpc>
            <a:spcBef>
              <a:spcPct val="0"/>
            </a:spcBef>
            <a:spcAft>
              <a:spcPct val="15000"/>
            </a:spcAft>
            <a:buChar char="••"/>
          </a:pPr>
          <a:r>
            <a:rPr lang="en-US" sz="1400" kern="1200" dirty="0" smtClean="0"/>
            <a:t> </a:t>
          </a:r>
          <a:r>
            <a:rPr lang="ka-GE" sz="1400" kern="1200" dirty="0" smtClean="0"/>
            <a:t>ჯანდაცვის მინისტრის </a:t>
          </a:r>
          <a:r>
            <a:rPr lang="en-US" sz="1400" kern="1200" dirty="0" smtClean="0"/>
            <a:t>No 01-119/</a:t>
          </a:r>
          <a:r>
            <a:rPr lang="ka-GE" sz="1400" kern="1200" dirty="0" smtClean="0"/>
            <a:t>ო 24 / მარტი / 2020 წ. ბრძანება, კოვიდ 19-ის კლინიკური მართვის გაიდლაინის დამტკიცების თაობაზე </a:t>
          </a:r>
          <a:endParaRPr lang="en-US" sz="1400" kern="1200" dirty="0"/>
        </a:p>
      </dsp:txBody>
      <dsp:txXfrm>
        <a:off x="3449290" y="2956522"/>
        <a:ext cx="7329743" cy="23388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81034-9CCB-45A8-AA41-AE4722B0EAFC}">
      <dsp:nvSpPr>
        <dsp:cNvPr id="0" name=""/>
        <dsp:cNvSpPr/>
      </dsp:nvSpPr>
      <dsp:spPr>
        <a:xfrm>
          <a:off x="0" y="1247759"/>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სკრინინგი სასაზღვრე პუნქტებში </a:t>
          </a:r>
          <a:endParaRPr lang="en-US" sz="1400" kern="1200" dirty="0"/>
        </a:p>
      </dsp:txBody>
      <dsp:txXfrm>
        <a:off x="0" y="1247759"/>
        <a:ext cx="2694758" cy="1287000"/>
      </dsp:txXfrm>
    </dsp:sp>
    <dsp:sp modelId="{1F1FAEC3-A7AD-498C-8823-EA50CC8A33E0}">
      <dsp:nvSpPr>
        <dsp:cNvPr id="0" name=""/>
        <dsp:cNvSpPr/>
      </dsp:nvSpPr>
      <dsp:spPr>
        <a:xfrm>
          <a:off x="2694758" y="1247759"/>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EF79D-D96C-405D-933D-7F443568D798}">
      <dsp:nvSpPr>
        <dsp:cNvPr id="0" name=""/>
        <dsp:cNvSpPr/>
      </dsp:nvSpPr>
      <dsp:spPr>
        <a:xfrm>
          <a:off x="3449290" y="1247759"/>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მთავრობის დადგენილება </a:t>
          </a:r>
          <a:endParaRPr lang="en-US" sz="1400" kern="1200" dirty="0"/>
        </a:p>
      </dsp:txBody>
      <dsp:txXfrm>
        <a:off x="3449290" y="1247759"/>
        <a:ext cx="7329743" cy="1287000"/>
      </dsp:txXfrm>
    </dsp:sp>
    <dsp:sp modelId="{C59D0848-0251-4E6F-B798-3956648B926F}">
      <dsp:nvSpPr>
        <dsp:cNvPr id="0" name=""/>
        <dsp:cNvSpPr/>
      </dsp:nvSpPr>
      <dsp:spPr>
        <a:xfrm>
          <a:off x="0" y="2768760"/>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კარატინი </a:t>
          </a:r>
          <a:endParaRPr lang="en-US" sz="1400" kern="1200" dirty="0"/>
        </a:p>
      </dsp:txBody>
      <dsp:txXfrm>
        <a:off x="0" y="2768760"/>
        <a:ext cx="2694758" cy="1287000"/>
      </dsp:txXfrm>
    </dsp:sp>
    <dsp:sp modelId="{D7712B46-2A49-4A5D-A089-EC92E87E24B0}">
      <dsp:nvSpPr>
        <dsp:cNvPr id="0" name=""/>
        <dsp:cNvSpPr/>
      </dsp:nvSpPr>
      <dsp:spPr>
        <a:xfrm>
          <a:off x="2694758" y="2768760"/>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4FB82A-CBAD-4883-9273-096D41D906FB}">
      <dsp:nvSpPr>
        <dsp:cNvPr id="0" name=""/>
        <dsp:cNvSpPr/>
      </dsp:nvSpPr>
      <dsp:spPr>
        <a:xfrm>
          <a:off x="3449290" y="2768760"/>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01-145/</a:t>
          </a:r>
          <a:r>
            <a:rPr lang="ka-GE" sz="1400" kern="1200" dirty="0" smtClean="0"/>
            <a:t>ო01 / აპრილი / 2020 წ. კარანტინსა და თვითიზოლაციაში ყოფნის პერიოდში ცნობის გაცემის თაობაზე. </a:t>
          </a:r>
          <a:endParaRPr lang="en-US" sz="1400" kern="1200" dirty="0"/>
        </a:p>
      </dsp:txBody>
      <dsp:txXfrm>
        <a:off x="3449290" y="2768760"/>
        <a:ext cx="7329743" cy="1287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F212E6-B0F2-4AAE-A8F3-D1667FAB7E98}">
      <dsp:nvSpPr>
        <dsp:cNvPr id="0" name=""/>
        <dsp:cNvSpPr/>
      </dsp:nvSpPr>
      <dsp:spPr>
        <a:xfrm>
          <a:off x="0" y="2008260"/>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smtClean="0"/>
            <a:t>ეპიდ უსაფრთხოება სამუშაო ადგილებზე</a:t>
          </a:r>
          <a:endParaRPr lang="en-US" sz="1400" kern="1200" dirty="0"/>
        </a:p>
      </dsp:txBody>
      <dsp:txXfrm>
        <a:off x="0" y="2008260"/>
        <a:ext cx="2694758" cy="1287000"/>
      </dsp:txXfrm>
    </dsp:sp>
    <dsp:sp modelId="{1A5D7D80-5DDC-439C-8DAD-EF73BC274E61}">
      <dsp:nvSpPr>
        <dsp:cNvPr id="0" name=""/>
        <dsp:cNvSpPr/>
      </dsp:nvSpPr>
      <dsp:spPr>
        <a:xfrm>
          <a:off x="2694758" y="2008260"/>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457B1B-B368-45B4-B4C5-8A457BD6E756}">
      <dsp:nvSpPr>
        <dsp:cNvPr id="0" name=""/>
        <dsp:cNvSpPr/>
      </dsp:nvSpPr>
      <dsp:spPr>
        <a:xfrm>
          <a:off x="3449290" y="2008260"/>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01-149/</a:t>
          </a:r>
          <a:r>
            <a:rPr lang="ka-GE" sz="1400" kern="1200" dirty="0" smtClean="0"/>
            <a:t>ო04 / აპრილი / 2020 წ. რეკომენდაციები სამუშაო ადგილებზე კორონას გავრცელების პრევენციის თაობაზე </a:t>
          </a:r>
          <a:endParaRPr lang="en-US" sz="1400" kern="1200" dirty="0"/>
        </a:p>
      </dsp:txBody>
      <dsp:txXfrm>
        <a:off x="3449290" y="2008260"/>
        <a:ext cx="7329743" cy="1287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0024B-2CCB-43BB-B2F9-EC92FFEE9FC3}">
      <dsp:nvSpPr>
        <dsp:cNvPr id="0" name=""/>
        <dsp:cNvSpPr/>
      </dsp:nvSpPr>
      <dsp:spPr>
        <a:xfrm>
          <a:off x="0" y="267832"/>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22,050.0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27 03 03 11 03) </a:t>
          </a:r>
          <a:endParaRPr lang="en-US" sz="1600" b="0" kern="1200" dirty="0">
            <a:latin typeface="+mj-lt"/>
          </a:endParaRPr>
        </a:p>
      </dsp:txBody>
      <dsp:txXfrm>
        <a:off x="0" y="267832"/>
        <a:ext cx="8128000" cy="696150"/>
      </dsp:txXfrm>
    </dsp:sp>
    <dsp:sp modelId="{C292499E-22C9-4B26-B05A-E2BF6C457D0E}">
      <dsp:nvSpPr>
        <dsp:cNvPr id="0" name=""/>
        <dsp:cNvSpPr/>
      </dsp:nvSpPr>
      <dsp:spPr>
        <a:xfrm>
          <a:off x="406400" y="1691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kern="1200" dirty="0">
            <a:latin typeface="+mj-lt"/>
          </a:endParaRPr>
        </a:p>
      </dsp:txBody>
      <dsp:txXfrm>
        <a:off x="430898" y="41410"/>
        <a:ext cx="5640604" cy="452844"/>
      </dsp:txXfrm>
    </dsp:sp>
    <dsp:sp modelId="{ACF2FBB5-31AD-46DC-8E8D-C186F905E832}">
      <dsp:nvSpPr>
        <dsp:cNvPr id="0" name=""/>
        <dsp:cNvSpPr/>
      </dsp:nvSpPr>
      <dsp:spPr>
        <a:xfrm>
          <a:off x="0" y="130670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28,996.0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27 03 03 11 01)</a:t>
          </a:r>
          <a:endParaRPr lang="en-US" sz="1600" b="0" kern="1200" dirty="0">
            <a:latin typeface="+mj-lt"/>
          </a:endParaRPr>
        </a:p>
      </dsp:txBody>
      <dsp:txXfrm>
        <a:off x="0" y="1306703"/>
        <a:ext cx="8128000" cy="696150"/>
      </dsp:txXfrm>
    </dsp:sp>
    <dsp:sp modelId="{49709CDC-3DC2-45F1-B577-77146CA7EA83}">
      <dsp:nvSpPr>
        <dsp:cNvPr id="0" name=""/>
        <dsp:cNvSpPr/>
      </dsp:nvSpPr>
      <dsp:spPr>
        <a:xfrm>
          <a:off x="406400" y="1055783"/>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მომსახურება ფაქტიური ხარჯით </a:t>
          </a:r>
          <a:endParaRPr lang="en-US" sz="1600" b="0" kern="1200" dirty="0">
            <a:latin typeface="+mj-lt"/>
          </a:endParaRPr>
        </a:p>
      </dsp:txBody>
      <dsp:txXfrm>
        <a:off x="430898" y="1080281"/>
        <a:ext cx="5640604" cy="452844"/>
      </dsp:txXfrm>
    </dsp:sp>
    <dsp:sp modelId="{EDFC8477-07A7-43B6-9CA3-775EF0E7B447}">
      <dsp:nvSpPr>
        <dsp:cNvPr id="0" name=""/>
        <dsp:cNvSpPr/>
      </dsp:nvSpPr>
      <dsp:spPr>
        <a:xfrm>
          <a:off x="0" y="234557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38,854.0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a:t>
          </a:r>
          <a:r>
            <a:rPr lang="en-US" sz="1600" b="0" kern="1200" dirty="0" smtClean="0">
              <a:latin typeface="+mj-lt"/>
            </a:rPr>
            <a:t> 27 03 03 11 02)</a:t>
          </a:r>
          <a:endParaRPr lang="en-US" sz="1600" b="0" kern="1200" dirty="0">
            <a:latin typeface="+mj-lt"/>
          </a:endParaRPr>
        </a:p>
      </dsp:txBody>
      <dsp:txXfrm>
        <a:off x="0" y="2345573"/>
        <a:ext cx="8128000" cy="696150"/>
      </dsp:txXfrm>
    </dsp:sp>
    <dsp:sp modelId="{F42E9018-E95A-4FEB-A0C0-E422339454D9}">
      <dsp:nvSpPr>
        <dsp:cNvPr id="0" name=""/>
        <dsp:cNvSpPr/>
      </dsp:nvSpPr>
      <dsp:spPr>
        <a:xfrm>
          <a:off x="406400" y="209465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სერვისები და კლინიკების მობილიზაცია </a:t>
          </a:r>
          <a:endParaRPr lang="en-US" sz="1600" b="0" kern="1200" dirty="0">
            <a:latin typeface="+mj-lt"/>
          </a:endParaRPr>
        </a:p>
      </dsp:txBody>
      <dsp:txXfrm>
        <a:off x="430898" y="2119150"/>
        <a:ext cx="5640604" cy="452844"/>
      </dsp:txXfrm>
    </dsp:sp>
    <dsp:sp modelId="{3C860759-BB0A-4976-B4AF-4F62F9E51F34}">
      <dsp:nvSpPr>
        <dsp:cNvPr id="0" name=""/>
        <dsp:cNvSpPr/>
      </dsp:nvSpPr>
      <dsp:spPr>
        <a:xfrm>
          <a:off x="0" y="3384443"/>
          <a:ext cx="812800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853DCC-E710-4825-8D8E-78F13998BB2B}">
      <dsp:nvSpPr>
        <dsp:cNvPr id="0" name=""/>
        <dsp:cNvSpPr/>
      </dsp:nvSpPr>
      <dsp:spPr>
        <a:xfrm>
          <a:off x="406400" y="3133523"/>
          <a:ext cx="5689600" cy="50184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ჯამური ბიუჯეტი: 89,900.0 ათასი ლარი</a:t>
          </a:r>
          <a:endParaRPr lang="en-US" sz="1600" b="0" kern="1200" dirty="0">
            <a:latin typeface="+mj-lt"/>
          </a:endParaRPr>
        </a:p>
      </dsp:txBody>
      <dsp:txXfrm>
        <a:off x="430898" y="3158021"/>
        <a:ext cx="5640604" cy="4528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8A748-44E6-4671-9879-65C58D9301E2}">
      <dsp:nvSpPr>
        <dsp:cNvPr id="0" name=""/>
        <dsp:cNvSpPr/>
      </dsp:nvSpPr>
      <dsp:spPr>
        <a:xfrm>
          <a:off x="1095526" y="1262"/>
          <a:ext cx="5681359" cy="961500"/>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ka-GE" sz="3200" kern="1200" dirty="0" smtClean="0"/>
            <a:t>პრიოტეტული სფეროები</a:t>
          </a:r>
          <a:endParaRPr lang="en-US" sz="3200" kern="1200" dirty="0"/>
        </a:p>
      </dsp:txBody>
      <dsp:txXfrm>
        <a:off x="1123687" y="29423"/>
        <a:ext cx="5625037" cy="905178"/>
      </dsp:txXfrm>
    </dsp:sp>
    <dsp:sp modelId="{2FD20E96-6E39-41B0-9CA6-93106B6943BC}">
      <dsp:nvSpPr>
        <dsp:cNvPr id="0" name=""/>
        <dsp:cNvSpPr/>
      </dsp:nvSpPr>
      <dsp:spPr>
        <a:xfrm>
          <a:off x="1095526" y="1135832"/>
          <a:ext cx="961500" cy="961500"/>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3D6DFC6-5F0B-43F4-AC2B-06E6D2E3C022}">
      <dsp:nvSpPr>
        <dsp:cNvPr id="0" name=""/>
        <dsp:cNvSpPr/>
      </dsp:nvSpPr>
      <dsp:spPr>
        <a:xfrm>
          <a:off x="2114716" y="1135832"/>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სახელმწიფო ჰოსპიტალური ქსელის შენობები და აღჭურვა: ლისი, რესპუბლიკური</a:t>
          </a:r>
          <a:endParaRPr lang="en-US" sz="1400" kern="1200" dirty="0"/>
        </a:p>
      </dsp:txBody>
      <dsp:txXfrm>
        <a:off x="2161661" y="1182777"/>
        <a:ext cx="4568279" cy="867610"/>
      </dsp:txXfrm>
    </dsp:sp>
    <dsp:sp modelId="{3440CE45-62DC-4588-8D24-B862B6031C88}">
      <dsp:nvSpPr>
        <dsp:cNvPr id="0" name=""/>
        <dsp:cNvSpPr/>
      </dsp:nvSpPr>
      <dsp:spPr>
        <a:xfrm>
          <a:off x="1095526" y="2212713"/>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CF3509C-2639-44F3-8F9B-C8D9148A4E58}">
      <dsp:nvSpPr>
        <dsp:cNvPr id="0" name=""/>
        <dsp:cNvSpPr/>
      </dsp:nvSpPr>
      <dsp:spPr>
        <a:xfrm>
          <a:off x="2114716" y="221271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kern="1200" dirty="0"/>
        </a:p>
      </dsp:txBody>
      <dsp:txXfrm>
        <a:off x="2161661" y="2259658"/>
        <a:ext cx="4568279" cy="867610"/>
      </dsp:txXfrm>
    </dsp:sp>
    <dsp:sp modelId="{F20C94A2-4E61-4059-A043-C7A48801D157}">
      <dsp:nvSpPr>
        <dsp:cNvPr id="0" name=""/>
        <dsp:cNvSpPr/>
      </dsp:nvSpPr>
      <dsp:spPr>
        <a:xfrm>
          <a:off x="1095526" y="3289593"/>
          <a:ext cx="961500" cy="961500"/>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FE163AF-9550-457E-B188-A607E05B907D}">
      <dsp:nvSpPr>
        <dsp:cNvPr id="0" name=""/>
        <dsp:cNvSpPr/>
      </dsp:nvSpPr>
      <dsp:spPr>
        <a:xfrm>
          <a:off x="2114716" y="328959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ინფექციური საავადმყოფოს შენობა </a:t>
          </a:r>
          <a:endParaRPr lang="en-US" sz="1400" kern="1200" dirty="0"/>
        </a:p>
      </dsp:txBody>
      <dsp:txXfrm>
        <a:off x="2161661" y="3336538"/>
        <a:ext cx="4568279" cy="867610"/>
      </dsp:txXfrm>
    </dsp:sp>
    <dsp:sp modelId="{F6EA9932-FF8D-4553-BBF9-B5B110DC4CAB}">
      <dsp:nvSpPr>
        <dsp:cNvPr id="0" name=""/>
        <dsp:cNvSpPr/>
      </dsp:nvSpPr>
      <dsp:spPr>
        <a:xfrm>
          <a:off x="1095526" y="4366474"/>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7988DC-9AFC-4E6E-AD7C-6C245FA51203}">
      <dsp:nvSpPr>
        <dsp:cNvPr id="0" name=""/>
        <dsp:cNvSpPr/>
      </dsp:nvSpPr>
      <dsp:spPr>
        <a:xfrm>
          <a:off x="2114716" y="4366474"/>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კლინიკური შემთხვევების რეგისტრი; პერსონალის ტრენინიგი, კვლევებშ მონაწილეობა </a:t>
          </a:r>
          <a:endParaRPr lang="en-US" sz="1400" kern="1200" dirty="0"/>
        </a:p>
      </dsp:txBody>
      <dsp:txXfrm>
        <a:off x="2161661" y="4413419"/>
        <a:ext cx="4568279" cy="86761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A47E1-EE14-4AA5-8E29-B7F8F2296E82}" type="datetimeFigureOut">
              <a:rPr lang="en-US" smtClean="0"/>
              <a:t>10-May-20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EFCA7-A8E8-42AD-92EB-9E8ECF000483}" type="slidenum">
              <a:rPr lang="en-US" smtClean="0"/>
              <a:t>‹#›</a:t>
            </a:fld>
            <a:endParaRPr lang="en-US"/>
          </a:p>
        </p:txBody>
      </p:sp>
    </p:spTree>
    <p:extLst>
      <p:ext uri="{BB962C8B-B14F-4D97-AF65-F5344CB8AC3E}">
        <p14:creationId xmlns:p14="http://schemas.microsoft.com/office/powerpoint/2010/main" val="23064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9</a:t>
            </a:fld>
            <a:endParaRPr lang="en-US"/>
          </a:p>
        </p:txBody>
      </p:sp>
    </p:spTree>
    <p:extLst>
      <p:ext uri="{BB962C8B-B14F-4D97-AF65-F5344CB8AC3E}">
        <p14:creationId xmlns:p14="http://schemas.microsoft.com/office/powerpoint/2010/main" val="152055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4D7026-6204-4B93-A71D-8FB94990BE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89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5562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01312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5185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25586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3138AC-EB82-4E8C-917E-6CADCCD745F4}" type="datetimeFigureOut">
              <a:rPr lang="en-US" smtClean="0"/>
              <a:t>10-May-20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49323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3138AC-EB82-4E8C-917E-6CADCCD745F4}" type="datetimeFigureOut">
              <a:rPr lang="en-US" smtClean="0"/>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292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3138AC-EB82-4E8C-917E-6CADCCD745F4}" type="datetimeFigureOut">
              <a:rPr lang="en-US" smtClean="0"/>
              <a:t>10-May-20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183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3138AC-EB82-4E8C-917E-6CADCCD745F4}" type="datetimeFigureOut">
              <a:rPr lang="en-US" smtClean="0"/>
              <a:t>10-May-20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9299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138AC-EB82-4E8C-917E-6CADCCD745F4}" type="datetimeFigureOut">
              <a:rPr lang="en-US" smtClean="0"/>
              <a:t>10-May-20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1963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5055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10-May-20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2308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138AC-EB82-4E8C-917E-6CADCCD745F4}" type="datetimeFigureOut">
              <a:rPr lang="en-US" smtClean="0"/>
              <a:t>10-May-20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6078-3080-4FA7-A859-8008DB8DE40F}" type="slidenum">
              <a:rPr lang="en-US" smtClean="0"/>
              <a:t>‹#›</a:t>
            </a:fld>
            <a:endParaRPr lang="en-US"/>
          </a:p>
        </p:txBody>
      </p:sp>
    </p:spTree>
    <p:extLst>
      <p:ext uri="{BB962C8B-B14F-4D97-AF65-F5344CB8AC3E}">
        <p14:creationId xmlns:p14="http://schemas.microsoft.com/office/powerpoint/2010/main" val="2537637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ka-GE" sz="4400" dirty="0" smtClean="0"/>
              <a:t>კოვიდ 19 ის ეროვნული პასუხი: რეაგირების ღონისძიებები ჯანდაცვის სექტორში და სამომავლო პრიორიტეტები </a:t>
            </a:r>
            <a:endParaRPr lang="en-US" sz="4400" dirty="0"/>
          </a:p>
        </p:txBody>
      </p:sp>
      <p:sp>
        <p:nvSpPr>
          <p:cNvPr id="3" name="Subtitle 2"/>
          <p:cNvSpPr>
            <a:spLocks noGrp="1"/>
          </p:cNvSpPr>
          <p:nvPr>
            <p:ph type="subTitle" idx="1"/>
          </p:nvPr>
        </p:nvSpPr>
        <p:spPr>
          <a:xfrm>
            <a:off x="1524000" y="4075610"/>
            <a:ext cx="9144000" cy="1182189"/>
          </a:xfrm>
        </p:spPr>
        <p:txBody>
          <a:bodyPr>
            <a:normAutofit lnSpcReduction="10000"/>
          </a:bodyPr>
          <a:lstStyle/>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 </a:t>
            </a:r>
          </a:p>
          <a:p>
            <a:r>
              <a:rPr lang="ka-GE" dirty="0" smtClean="0"/>
              <a:t>10 მაისი, 2020 </a:t>
            </a:r>
            <a:endParaRPr lang="en-US" dirty="0"/>
          </a:p>
        </p:txBody>
      </p:sp>
    </p:spTree>
    <p:extLst>
      <p:ext uri="{BB962C8B-B14F-4D97-AF65-F5344CB8AC3E}">
        <p14:creationId xmlns:p14="http://schemas.microsoft.com/office/powerpoint/2010/main" val="309390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უტილიზაციის მაჩვენებელი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550502"/>
              </p:ext>
            </p:extLst>
          </p:nvPr>
        </p:nvGraphicFramePr>
        <p:xfrm>
          <a:off x="1114425" y="1287598"/>
          <a:ext cx="9963150" cy="351300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343025" y="5172075"/>
            <a:ext cx="9629775"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dirty="0" smtClean="0"/>
              <a:t>მაისის დასაწყისიდან რეგიონებში ცხელება-კოვიდ კლინიკების დატვირთვა დაბალია. </a:t>
            </a:r>
          </a:p>
          <a:p>
            <a:r>
              <a:rPr lang="ka-GE" dirty="0" smtClean="0"/>
              <a:t>შესაძლოა ვიფიქროთ 253 დადგენილების თანახმად განსაზღვრული მობილიზაციის გეგმის მოდიფიცირებაზე კოვიდ კლინიკებისთვის, თუკი რეგიონული განაწილება და დატვირთვა ამის შესაძლებლობას იძლევა. ახალი კლინიკების დამატება მხოლოდ მას შემდეგ იგეგმება, რაც დადასტურებული შემთხვევების რაოდენობა მიაღწევს 800-ს </a:t>
            </a:r>
            <a:endParaRPr lang="en-US" dirty="0"/>
          </a:p>
        </p:txBody>
      </p:sp>
    </p:spTree>
    <p:extLst>
      <p:ext uri="{BB962C8B-B14F-4D97-AF65-F5344CB8AC3E}">
        <p14:creationId xmlns:p14="http://schemas.microsoft.com/office/powerpoint/2010/main" val="995602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ჰოსპიტალური ქსელის მზადყოფნის გაძ₾იერება</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შეფასება რეგულირების სააგენტოს მიერ ინფექციის კონტროლის მოთხოვნებთან შესაბამისობის დადგენის მიზნით </a:t>
            </a:r>
          </a:p>
          <a:p>
            <a:r>
              <a:rPr lang="ka-GE" dirty="0" smtClean="0"/>
              <a:t>მინისტრის ბრძანების ცვლილება : თუ რეგულირების სააგენტოს შეფასებით კლინიკა არ არის კოვიდის ინფექციის კონტროლის კუთხით ეპიდ უსაფრთხო მას შეუჩერდება საყოველთაო ჯანდაცვის პროგრამაში მონაწილეობის უფლება. [განვიხილოთ კიდევ] </a:t>
            </a:r>
          </a:p>
          <a:p>
            <a:r>
              <a:rPr lang="ka-GE" dirty="0" smtClean="0"/>
              <a:t>ტრეინინგები გრძელდება: შეიცვალა ფორმატი ონლაინ ტრეინიგების ნაცვლად უპირატესობა ენიჭება ადგილზე ვიზიტებს და პრაქტიკულ ტრეინგს ადგილებზე. </a:t>
            </a:r>
          </a:p>
          <a:p>
            <a:r>
              <a:rPr lang="ka-GE" dirty="0" smtClean="0"/>
              <a:t>საშურია მარეგულირებელი ჩარჩოს დახვეწა სანებართვო პირობების გამკაცრების კუთხით, მ.შ. სტომატოლოგებისთვის</a:t>
            </a:r>
            <a:endParaRPr lang="en-US" dirty="0"/>
          </a:p>
        </p:txBody>
      </p:sp>
    </p:spTree>
    <p:extLst>
      <p:ext uri="{BB962C8B-B14F-4D97-AF65-F5344CB8AC3E}">
        <p14:creationId xmlns:p14="http://schemas.microsoft.com/office/powerpoint/2010/main" val="2277209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სტრატეგიები</a:t>
            </a:r>
            <a:endParaRPr lang="en-US" dirty="0"/>
          </a:p>
        </p:txBody>
      </p:sp>
    </p:spTree>
    <p:extLst>
      <p:ext uri="{BB962C8B-B14F-4D97-AF65-F5344CB8AC3E}">
        <p14:creationId xmlns:p14="http://schemas.microsoft.com/office/powerpoint/2010/main" val="3186682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1457178" y="3052482"/>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145717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66798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rmAutofit/>
          </a:bodyPr>
          <a:lstStyle/>
          <a:p>
            <a:pPr algn="ctr"/>
            <a:r>
              <a:rPr lang="en-US" sz="4000" dirty="0" smtClean="0"/>
              <a:t>PCR </a:t>
            </a:r>
            <a:r>
              <a:rPr lang="ka-GE" sz="4000" dirty="0" smtClean="0"/>
              <a:t>ტესტირებით გამოვლენის მაჩვენებელი </a:t>
            </a:r>
            <a:endParaRPr lang="en-US" sz="4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60664919"/>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7485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1161"/>
            <a:ext cx="10515600" cy="1325563"/>
          </a:xfrm>
        </p:spPr>
        <p:txBody>
          <a:bodyPr>
            <a:noAutofit/>
          </a:bodyPr>
          <a:lstStyle/>
          <a:p>
            <a:pPr algn="ctr"/>
            <a:r>
              <a:rPr lang="ka-GE" sz="2800" dirty="0" smtClean="0"/>
              <a:t>ტესტირებების პროგნოზული რაოდენობა თვეში პრიორიტეტული ჯგუფების მიხედვით </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44187905"/>
              </p:ext>
            </p:extLst>
          </p:nvPr>
        </p:nvGraphicFramePr>
        <p:xfrm>
          <a:off x="457202" y="1328738"/>
          <a:ext cx="9058274" cy="5286375"/>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515476" y="2201078"/>
            <a:ext cx="2257425" cy="3293209"/>
          </a:xfrm>
          <a:prstGeom prst="rect">
            <a:avLst/>
          </a:prstGeom>
          <a:noFill/>
        </p:spPr>
        <p:txBody>
          <a:bodyPr wrap="square" rtlCol="0">
            <a:spAutoFit/>
          </a:bodyPr>
          <a:lstStyle/>
          <a:p>
            <a:r>
              <a:rPr lang="ka-GE" sz="1600" dirty="0" smtClean="0"/>
              <a:t>60000 </a:t>
            </a:r>
            <a:r>
              <a:rPr lang="en-US" sz="1600" dirty="0" smtClean="0"/>
              <a:t>PCR </a:t>
            </a:r>
            <a:r>
              <a:rPr lang="ka-GE" sz="1600" dirty="0" smtClean="0"/>
              <a:t>არის დღევანდელი ტესტირების დონის შენარჩუნება თვის მანძილზე;</a:t>
            </a:r>
          </a:p>
          <a:p>
            <a:r>
              <a:rPr lang="ka-GE" sz="1600" dirty="0" smtClean="0"/>
              <a:t>გარდა ამისა დამატებულია მიზნობრივი სკრინინგი მაღალი რისკის ჯგუფებში: ანტისხეულებით და დადებით შემთხვევებში </a:t>
            </a:r>
            <a:r>
              <a:rPr lang="en-US" sz="1600" dirty="0" smtClean="0"/>
              <a:t>PCR </a:t>
            </a:r>
            <a:r>
              <a:rPr lang="ka-GE" sz="1600" dirty="0" smtClean="0"/>
              <a:t>-ით </a:t>
            </a:r>
            <a:endParaRPr lang="en-US" sz="1600" dirty="0"/>
          </a:p>
        </p:txBody>
      </p:sp>
    </p:spTree>
    <p:extLst>
      <p:ext uri="{BB962C8B-B14F-4D97-AF65-F5344CB8AC3E}">
        <p14:creationId xmlns:p14="http://schemas.microsoft.com/office/powerpoint/2010/main" val="370210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შეთანხმება „ეპიდსაიმედო“ ქვეყნებთან აღიარებული </a:t>
            </a:r>
            <a:r>
              <a:rPr lang="en-US" dirty="0" smtClean="0"/>
              <a:t>PCR </a:t>
            </a:r>
            <a:r>
              <a:rPr lang="ka-GE" dirty="0" smtClean="0"/>
              <a:t>ლაბორატორიების მიერ წარმოდეგნილი ცნობით ( 3დღის ხანდაზმულობის) ჩამოსვლის თაობაზე</a:t>
            </a:r>
          </a:p>
          <a:p>
            <a:r>
              <a:rPr lang="ka-GE" dirty="0" smtClean="0"/>
              <a:t>საზღვარზე სწრაფი ან დაჩქარებული </a:t>
            </a:r>
            <a:r>
              <a:rPr lang="en-US" dirty="0" smtClean="0"/>
              <a:t>PCR </a:t>
            </a:r>
            <a:r>
              <a:rPr lang="ka-GE" dirty="0" smtClean="0"/>
              <a:t>ტესტირების შესაძლებლობის შექმნა: </a:t>
            </a:r>
          </a:p>
          <a:p>
            <a:pPr lvl="1"/>
            <a:r>
              <a:rPr lang="ka-GE" sz="2800" dirty="0" smtClean="0"/>
              <a:t>(ა) ანტიგენზე სწრაფი ტესტი </a:t>
            </a:r>
          </a:p>
          <a:p>
            <a:pPr lvl="1"/>
            <a:r>
              <a:rPr lang="ka-GE" sz="2800" dirty="0" smtClean="0"/>
              <a:t>(ბ) </a:t>
            </a:r>
            <a:r>
              <a:rPr lang="en-US" sz="2800" dirty="0" err="1" smtClean="0"/>
              <a:t>GeneXpert</a:t>
            </a:r>
            <a:r>
              <a:rPr lang="en-US" sz="2800" dirty="0" smtClean="0"/>
              <a:t> </a:t>
            </a:r>
            <a:r>
              <a:rPr lang="ka-GE" sz="2800" dirty="0" smtClean="0"/>
              <a:t>-ის შესაძლებლობის გამოყენება სასაზღვრო პუნქტებზე </a:t>
            </a:r>
          </a:p>
          <a:p>
            <a:r>
              <a:rPr lang="ka-GE" dirty="0" smtClean="0"/>
              <a:t>გასამართი იქნება დადასტურების შემთხვევაში შემთხვევის მართვის პროცესი</a:t>
            </a:r>
          </a:p>
          <a:p>
            <a:r>
              <a:rPr lang="ka-GE" dirty="0" smtClean="0"/>
              <a:t>აქტუალურია სავალდებულო სამედიცინო დაზღვევის თემა  </a:t>
            </a:r>
          </a:p>
          <a:p>
            <a:endParaRPr lang="en-US" dirty="0"/>
          </a:p>
        </p:txBody>
      </p:sp>
    </p:spTree>
    <p:extLst>
      <p:ext uri="{BB962C8B-B14F-4D97-AF65-F5344CB8AC3E}">
        <p14:creationId xmlns:p14="http://schemas.microsoft.com/office/powerpoint/2010/main" val="824317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 ქსელის გაფართოვება </a:t>
            </a:r>
            <a:endParaRPr lang="en-US" dirty="0"/>
          </a:p>
        </p:txBody>
      </p:sp>
      <p:sp>
        <p:nvSpPr>
          <p:cNvPr id="3" name="Content Placeholder 2"/>
          <p:cNvSpPr>
            <a:spLocks noGrp="1"/>
          </p:cNvSpPr>
          <p:nvPr>
            <p:ph idx="1"/>
          </p:nvPr>
        </p:nvSpPr>
        <p:spPr/>
        <p:txBody>
          <a:bodyPr/>
          <a:lstStyle/>
          <a:p>
            <a:r>
              <a:rPr lang="ka-GE" dirty="0" smtClean="0"/>
              <a:t>ამჟამად პროგრამაში ჩართულია </a:t>
            </a:r>
            <a:r>
              <a:rPr lang="en-US" dirty="0" smtClean="0"/>
              <a:t> XXX </a:t>
            </a:r>
            <a:r>
              <a:rPr lang="ka-GE" dirty="0" smtClean="0"/>
              <a:t>ლაბორატორია </a:t>
            </a:r>
          </a:p>
          <a:p>
            <a:r>
              <a:rPr lang="ka-GE" dirty="0" smtClean="0"/>
              <a:t>ტესტირების შესაძლებლობა ლოკაციების მიხედვით (დასამატებელია) </a:t>
            </a:r>
          </a:p>
          <a:p>
            <a:r>
              <a:rPr lang="ka-GE" dirty="0" smtClean="0"/>
              <a:t>სოფლის მეურნეობის ლაბორატორების ჩართვისთვის ნორმატიული ბაზის მოდიფიცირება: ბიოლოგიური და ვეტერინარული განათლების ლაბორანტებისთვის ტესტირების შესრულების უფლებამოსილების მინიჭება </a:t>
            </a:r>
            <a:endParaRPr lang="en-US" dirty="0"/>
          </a:p>
        </p:txBody>
      </p:sp>
    </p:spTree>
    <p:extLst>
      <p:ext uri="{BB962C8B-B14F-4D97-AF65-F5344CB8AC3E}">
        <p14:creationId xmlns:p14="http://schemas.microsoft.com/office/powerpoint/2010/main" val="1612455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949154626"/>
              </p:ext>
            </p:extLst>
          </p:nvPr>
        </p:nvGraphicFramePr>
        <p:xfrm>
          <a:off x="677884" y="674370"/>
          <a:ext cx="10836229" cy="5991443"/>
        </p:xfrm>
        <a:graphic>
          <a:graphicData uri="http://schemas.openxmlformats.org/drawingml/2006/table">
            <a:tbl>
              <a:tblPr firstRow="1" bandRow="1">
                <a:tableStyleId>{5C22544A-7EE6-4342-B048-85BDC9FD1C3A}</a:tableStyleId>
              </a:tblPr>
              <a:tblGrid>
                <a:gridCol w="2151040">
                  <a:extLst>
                    <a:ext uri="{9D8B030D-6E8A-4147-A177-3AD203B41FA5}">
                      <a16:colId xmlns:a16="http://schemas.microsoft.com/office/drawing/2014/main" val="2052905568"/>
                    </a:ext>
                  </a:extLst>
                </a:gridCol>
                <a:gridCol w="1643063">
                  <a:extLst>
                    <a:ext uri="{9D8B030D-6E8A-4147-A177-3AD203B41FA5}">
                      <a16:colId xmlns:a16="http://schemas.microsoft.com/office/drawing/2014/main" val="2235182506"/>
                    </a:ext>
                  </a:extLst>
                </a:gridCol>
                <a:gridCol w="1757363">
                  <a:extLst>
                    <a:ext uri="{9D8B030D-6E8A-4147-A177-3AD203B41FA5}">
                      <a16:colId xmlns:a16="http://schemas.microsoft.com/office/drawing/2014/main" val="1076308057"/>
                    </a:ext>
                  </a:extLst>
                </a:gridCol>
                <a:gridCol w="2813926">
                  <a:extLst>
                    <a:ext uri="{9D8B030D-6E8A-4147-A177-3AD203B41FA5}">
                      <a16:colId xmlns:a16="http://schemas.microsoft.com/office/drawing/2014/main" val="3596132358"/>
                    </a:ext>
                  </a:extLst>
                </a:gridCol>
                <a:gridCol w="2470837">
                  <a:extLst>
                    <a:ext uri="{9D8B030D-6E8A-4147-A177-3AD203B41FA5}">
                      <a16:colId xmlns:a16="http://schemas.microsoft.com/office/drawing/2014/main" val="2690112398"/>
                    </a:ext>
                  </a:extLst>
                </a:gridCol>
              </a:tblGrid>
              <a:tr h="611909">
                <a:tc>
                  <a:txBody>
                    <a:bodyPr/>
                    <a:lstStyle/>
                    <a:p>
                      <a:r>
                        <a:rPr lang="ka-GE" dirty="0" smtClean="0"/>
                        <a:t>ტესტი</a:t>
                      </a:r>
                      <a:endParaRPr lang="en-US" dirty="0"/>
                    </a:p>
                  </a:txBody>
                  <a:tcPr/>
                </a:tc>
                <a:tc>
                  <a:txBody>
                    <a:bodyPr/>
                    <a:lstStyle/>
                    <a:p>
                      <a:r>
                        <a:rPr lang="ka-GE" dirty="0" smtClean="0"/>
                        <a:t>შესყიდული</a:t>
                      </a:r>
                      <a:endParaRPr lang="en-US" dirty="0"/>
                    </a:p>
                  </a:txBody>
                  <a:tcPr/>
                </a:tc>
                <a:tc>
                  <a:txBody>
                    <a:bodyPr/>
                    <a:lstStyle/>
                    <a:p>
                      <a:r>
                        <a:rPr lang="ka-GE" dirty="0" smtClean="0"/>
                        <a:t>გამოყენებული</a:t>
                      </a:r>
                      <a:endParaRPr lang="en-US" dirty="0"/>
                    </a:p>
                  </a:txBody>
                  <a:tcPr/>
                </a:tc>
                <a:tc>
                  <a:txBody>
                    <a:bodyPr/>
                    <a:lstStyle/>
                    <a:p>
                      <a:r>
                        <a:rPr lang="ka-GE" dirty="0" smtClean="0"/>
                        <a:t>მოწოდების პროცესში</a:t>
                      </a:r>
                      <a:endParaRPr lang="en-US" dirty="0"/>
                    </a:p>
                  </a:txBody>
                  <a:tcPr/>
                </a:tc>
                <a:tc>
                  <a:txBody>
                    <a:bodyPr/>
                    <a:lstStyle/>
                    <a:p>
                      <a:r>
                        <a:rPr lang="ka-GE" dirty="0" smtClean="0"/>
                        <a:t>2020 წლის ბოლომდე საჭიროება</a:t>
                      </a:r>
                      <a:r>
                        <a:rPr lang="ka-GE" baseline="0" dirty="0" smtClean="0"/>
                        <a:t> </a:t>
                      </a:r>
                      <a:endParaRPr lang="en-US" dirty="0"/>
                    </a:p>
                  </a:txBody>
                  <a:tcPr/>
                </a:tc>
                <a:extLst>
                  <a:ext uri="{0D108BD9-81ED-4DB2-BD59-A6C34878D82A}">
                    <a16:rowId xmlns:a16="http://schemas.microsoft.com/office/drawing/2014/main" val="2025404017"/>
                  </a:ext>
                </a:extLst>
              </a:tr>
              <a:tr h="1719174">
                <a:tc>
                  <a:txBody>
                    <a:bodyPr/>
                    <a:lstStyle/>
                    <a:p>
                      <a:r>
                        <a:rPr lang="en-US" sz="1600" b="1" dirty="0" smtClean="0"/>
                        <a:t>PCR </a:t>
                      </a:r>
                      <a:endParaRPr lang="ka-GE" sz="1600" b="1" dirty="0" smtClean="0"/>
                    </a:p>
                    <a:p>
                      <a:r>
                        <a:rPr lang="ka-GE" sz="1600" b="1" dirty="0" smtClean="0"/>
                        <a:t>ექსტრაქტი</a:t>
                      </a:r>
                      <a:endParaRPr lang="en-US" sz="1600" b="1" dirty="0"/>
                    </a:p>
                  </a:txBody>
                  <a:tcPr/>
                </a:tc>
                <a:tc>
                  <a:txBody>
                    <a:bodyPr/>
                    <a:lstStyle/>
                    <a:p>
                      <a:r>
                        <a:rPr lang="en-US" sz="1600" dirty="0" smtClean="0"/>
                        <a:t>6</a:t>
                      </a:r>
                      <a:r>
                        <a:rPr lang="ka-GE" sz="1600" dirty="0" smtClean="0"/>
                        <a:t>2 016 </a:t>
                      </a:r>
                    </a:p>
                    <a:p>
                      <a:r>
                        <a:rPr lang="ka-GE" sz="1600" dirty="0" smtClean="0"/>
                        <a:t>40</a:t>
                      </a:r>
                      <a:r>
                        <a:rPr lang="ka-GE" sz="1600" baseline="0" dirty="0" smtClean="0"/>
                        <a:t> 000</a:t>
                      </a:r>
                      <a:endParaRPr lang="en-US" sz="1600" dirty="0"/>
                    </a:p>
                  </a:txBody>
                  <a:tcPr/>
                </a:tc>
                <a:tc>
                  <a:txBody>
                    <a:bodyPr/>
                    <a:lstStyle/>
                    <a:p>
                      <a:r>
                        <a:rPr lang="ka-GE" sz="1600" dirty="0" smtClean="0"/>
                        <a:t>13 000</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600" dirty="0" smtClean="0"/>
                        <a:t>11</a:t>
                      </a:r>
                      <a:r>
                        <a:rPr lang="en-US" sz="1600" dirty="0" smtClean="0"/>
                        <a:t>5000 </a:t>
                      </a:r>
                      <a:r>
                        <a:rPr lang="ka-GE" sz="1600" dirty="0" smtClean="0"/>
                        <a:t> -</a:t>
                      </a:r>
                      <a:r>
                        <a:rPr lang="ka-GE" sz="1600" kern="1200" dirty="0" smtClean="0">
                          <a:solidFill>
                            <a:schemeClr val="dk1"/>
                          </a:solidFill>
                          <a:latin typeface="+mn-lt"/>
                          <a:ea typeface="+mn-ea"/>
                          <a:cs typeface="+mn-cs"/>
                        </a:rPr>
                        <a:t>(მაისის ბოლომდე შეგროვდება კომპლექტში)</a:t>
                      </a:r>
                      <a:r>
                        <a:rPr lang="en-US" sz="1600" kern="1200" dirty="0" smtClean="0">
                          <a:solidFill>
                            <a:schemeClr val="dk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ka-GE" sz="1600" kern="1200" dirty="0" smtClean="0">
                          <a:solidFill>
                            <a:schemeClr val="dk1"/>
                          </a:solidFill>
                          <a:latin typeface="+mn-lt"/>
                          <a:ea typeface="+mn-ea"/>
                          <a:cs typeface="+mn-cs"/>
                        </a:rPr>
                        <a:t>20000 სახელმწიფო შესყიდვა</a:t>
                      </a:r>
                      <a:endParaRPr lang="en-US" sz="1600" kern="1200" dirty="0" smtClean="0">
                        <a:solidFill>
                          <a:schemeClr val="dk1"/>
                        </a:solidFill>
                        <a:latin typeface="+mn-lt"/>
                        <a:ea typeface="+mn-ea"/>
                        <a:cs typeface="+mn-cs"/>
                      </a:endParaRPr>
                    </a:p>
                  </a:txBody>
                  <a:tcPr/>
                </a:tc>
                <a:tc>
                  <a:txBody>
                    <a:bodyPr/>
                    <a:lstStyle/>
                    <a:p>
                      <a:r>
                        <a:rPr lang="ka-GE" sz="1600" dirty="0" smtClean="0"/>
                        <a:t>თვეში პროგნოზული 80000</a:t>
                      </a:r>
                      <a:r>
                        <a:rPr lang="ka-GE" sz="1600" baseline="0" dirty="0" smtClean="0"/>
                        <a:t> </a:t>
                      </a:r>
                      <a:r>
                        <a:rPr lang="en-US" sz="1600" baseline="0" dirty="0" smtClean="0"/>
                        <a:t>PCR </a:t>
                      </a:r>
                      <a:r>
                        <a:rPr lang="ka-GE" sz="1600" baseline="0" dirty="0" smtClean="0"/>
                        <a:t>ტესტის შესრულების შემთხვევაში ივლისიდან-დეკემბრამდე საჭიროა 480000 </a:t>
                      </a:r>
                      <a:r>
                        <a:rPr lang="en-US" sz="1600" baseline="0" dirty="0" smtClean="0"/>
                        <a:t>PCR </a:t>
                      </a:r>
                      <a:r>
                        <a:rPr lang="ka-GE" sz="1600" baseline="0" dirty="0" smtClean="0"/>
                        <a:t>ტესტი</a:t>
                      </a:r>
                      <a:endParaRPr lang="en-US" sz="1600" dirty="0"/>
                    </a:p>
                  </a:txBody>
                  <a:tcPr/>
                </a:tc>
                <a:extLst>
                  <a:ext uri="{0D108BD9-81ED-4DB2-BD59-A6C34878D82A}">
                    <a16:rowId xmlns:a16="http://schemas.microsoft.com/office/drawing/2014/main" val="2064295505"/>
                  </a:ext>
                </a:extLst>
              </a:tr>
              <a:tr h="1252957">
                <a:tc>
                  <a:txBody>
                    <a:bodyPr/>
                    <a:lstStyle/>
                    <a:p>
                      <a:r>
                        <a:rPr lang="ka-GE" sz="1600" b="1" dirty="0" smtClean="0"/>
                        <a:t>ანტიგენის სწრაფი</a:t>
                      </a:r>
                      <a:endParaRPr lang="en-US" sz="1600" b="1" dirty="0"/>
                    </a:p>
                  </a:txBody>
                  <a:tcPr/>
                </a:tc>
                <a:tc>
                  <a:txBody>
                    <a:bodyPr/>
                    <a:lstStyle/>
                    <a:p>
                      <a:r>
                        <a:rPr lang="ka-GE" sz="1600" dirty="0" smtClean="0"/>
                        <a:t>4000</a:t>
                      </a:r>
                      <a:endParaRPr lang="en-US" sz="1600" dirty="0"/>
                    </a:p>
                  </a:txBody>
                  <a:tcPr/>
                </a:tc>
                <a:tc>
                  <a:txBody>
                    <a:bodyPr/>
                    <a:lstStyle/>
                    <a:p>
                      <a:r>
                        <a:rPr lang="ka-GE" sz="1600" dirty="0" smtClean="0"/>
                        <a:t>1025</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600" kern="1200" dirty="0" smtClean="0">
                          <a:solidFill>
                            <a:schemeClr val="dk1"/>
                          </a:solidFill>
                          <a:latin typeface="+mn-lt"/>
                          <a:ea typeface="+mn-ea"/>
                          <a:cs typeface="+mn-cs"/>
                        </a:rPr>
                        <a:t>ანტიგენტის სწრაფი 50000  5 მაისი</a:t>
                      </a:r>
                      <a:endParaRPr lang="en-US" sz="1600" kern="1200" dirty="0" smtClean="0">
                        <a:solidFill>
                          <a:schemeClr val="dk1"/>
                        </a:solidFill>
                        <a:latin typeface="+mn-lt"/>
                        <a:ea typeface="+mn-ea"/>
                        <a:cs typeface="+mn-cs"/>
                      </a:endParaRPr>
                    </a:p>
                  </a:txBody>
                  <a:tcPr/>
                </a:tc>
                <a:tc>
                  <a:txBody>
                    <a:bodyPr/>
                    <a:lstStyle/>
                    <a:p>
                      <a:r>
                        <a:rPr lang="ka-GE" sz="1600" dirty="0" smtClean="0"/>
                        <a:t>შეკვეთა</a:t>
                      </a:r>
                      <a:r>
                        <a:rPr lang="ka-GE" sz="1600" baseline="0" dirty="0" smtClean="0"/>
                        <a:t> უნდა გაკეთდეს დამატებით იმის მოგზაურთა ჯგუფებისა და სხვა მიზნობრივი ტესტირებებისთვის </a:t>
                      </a:r>
                      <a:endParaRPr lang="en-US" sz="1600" dirty="0"/>
                    </a:p>
                  </a:txBody>
                  <a:tcPr/>
                </a:tc>
                <a:extLst>
                  <a:ext uri="{0D108BD9-81ED-4DB2-BD59-A6C34878D82A}">
                    <a16:rowId xmlns:a16="http://schemas.microsoft.com/office/drawing/2014/main" val="2955137325"/>
                  </a:ext>
                </a:extLst>
              </a:tr>
              <a:tr h="22424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600" b="1" dirty="0" smtClean="0"/>
                        <a:t>ანტისხეულების სწრაფი</a:t>
                      </a:r>
                      <a:endParaRPr lang="en-US" sz="1600" b="1" dirty="0" smtClean="0"/>
                    </a:p>
                    <a:p>
                      <a:endParaRPr lang="en-US" sz="1600" b="1" dirty="0"/>
                    </a:p>
                  </a:txBody>
                  <a:tcPr/>
                </a:tc>
                <a:tc>
                  <a:txBody>
                    <a:bodyPr/>
                    <a:lstStyle/>
                    <a:p>
                      <a:r>
                        <a:rPr lang="ka-GE" sz="1600" dirty="0" smtClean="0"/>
                        <a:t>9000</a:t>
                      </a:r>
                      <a:endParaRPr lang="en-US" sz="1600" dirty="0"/>
                    </a:p>
                  </a:txBody>
                  <a:tcPr/>
                </a:tc>
                <a:tc>
                  <a:txBody>
                    <a:bodyPr/>
                    <a:lstStyle/>
                    <a:p>
                      <a:r>
                        <a:rPr lang="ka-GE" sz="1600" dirty="0" smtClean="0"/>
                        <a:t>7265</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600" kern="1200" dirty="0" smtClean="0">
                          <a:solidFill>
                            <a:schemeClr val="dk1"/>
                          </a:solidFill>
                          <a:latin typeface="+mn-lt"/>
                          <a:ea typeface="+mn-ea"/>
                          <a:cs typeface="+mn-cs"/>
                        </a:rPr>
                        <a:t>სულ ანტისხეულის სწრაფი 65000: </a:t>
                      </a:r>
                      <a:r>
                        <a:rPr lang="ka-GE" sz="1600" b="1" kern="1200" dirty="0" smtClean="0">
                          <a:solidFill>
                            <a:schemeClr val="dk1"/>
                          </a:solidFill>
                          <a:latin typeface="+mn-lt"/>
                          <a:ea typeface="+mn-ea"/>
                          <a:cs typeface="+mn-cs"/>
                        </a:rPr>
                        <a:t>ჩამოსულია  ჩინეთის საჩუქარი 20 000 </a:t>
                      </a:r>
                      <a:r>
                        <a:rPr lang="ka-GE" sz="1600" kern="1200" dirty="0" smtClean="0">
                          <a:solidFill>
                            <a:schemeClr val="dk1"/>
                          </a:solidFill>
                          <a:latin typeface="+mn-lt"/>
                          <a:ea typeface="+mn-ea"/>
                          <a:cs typeface="+mn-cs"/>
                        </a:rPr>
                        <a:t>ტესტი, რომელსაც საგარეო გადმოგვცემს უახლოეს მომავალში. 45000 ტესტი</a:t>
                      </a:r>
                      <a:r>
                        <a:rPr lang="ka-GE" sz="1600" kern="1200" baseline="0" dirty="0" smtClean="0">
                          <a:solidFill>
                            <a:schemeClr val="dk1"/>
                          </a:solidFill>
                          <a:latin typeface="+mn-lt"/>
                          <a:ea typeface="+mn-ea"/>
                          <a:cs typeface="+mn-cs"/>
                        </a:rPr>
                        <a:t> ჩამოვა </a:t>
                      </a:r>
                      <a:r>
                        <a:rPr lang="ka-GE" sz="1600" kern="1200" dirty="0" smtClean="0">
                          <a:solidFill>
                            <a:schemeClr val="dk1"/>
                          </a:solidFill>
                          <a:latin typeface="+mn-lt"/>
                          <a:ea typeface="+mn-ea"/>
                          <a:cs typeface="+mn-cs"/>
                        </a:rPr>
                        <a:t>-5 მაისს); </a:t>
                      </a:r>
                      <a:endParaRPr lang="en-US" sz="1600" kern="1200" dirty="0" smtClean="0">
                        <a:solidFill>
                          <a:schemeClr val="dk1"/>
                        </a:solidFill>
                        <a:latin typeface="+mn-lt"/>
                        <a:ea typeface="+mn-ea"/>
                        <a:cs typeface="+mn-cs"/>
                      </a:endParaRPr>
                    </a:p>
                  </a:txBody>
                  <a:tcPr/>
                </a:tc>
                <a:tc>
                  <a:txBody>
                    <a:bodyPr/>
                    <a:lstStyle/>
                    <a:p>
                      <a:r>
                        <a:rPr lang="ka-GE" sz="1600" dirty="0" smtClean="0"/>
                        <a:t>თვეში სულ მცირე 30000. წლის ბოლომდე 180000</a:t>
                      </a:r>
                      <a:r>
                        <a:rPr lang="ka-GE" sz="1600" baseline="0" dirty="0" smtClean="0"/>
                        <a:t> ტესტი. განვიხილოთ როშეს და ებოტის ანტისხეულებზე სწრაფი ტესტების შესყიდვის შესაძლებლობა</a:t>
                      </a:r>
                      <a:endParaRPr lang="en-US" sz="1600" dirty="0"/>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963142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კოვიდის პასუხში დონორების დახმარება</a:t>
            </a:r>
            <a:endParaRPr lang="en-US" dirty="0"/>
          </a:p>
        </p:txBody>
      </p:sp>
      <p:sp>
        <p:nvSpPr>
          <p:cNvPr id="4" name="Subtitle 3"/>
          <p:cNvSpPr>
            <a:spLocks noGrp="1"/>
          </p:cNvSpPr>
          <p:nvPr>
            <p:ph type="subTitle" idx="1"/>
          </p:nvPr>
        </p:nvSpPr>
        <p:spPr/>
        <p:txBody>
          <a:bodyPr/>
          <a:lstStyle/>
          <a:p>
            <a:r>
              <a:rPr lang="ka-GE" dirty="0" smtClean="0"/>
              <a:t>ეპიდემიის მართვა და ჯანდაცვის სისტემების გაძლიერება</a:t>
            </a:r>
            <a:endParaRPr lang="en-US" dirty="0"/>
          </a:p>
        </p:txBody>
      </p:sp>
    </p:spTree>
    <p:extLst>
      <p:ext uri="{BB962C8B-B14F-4D97-AF65-F5344CB8AC3E}">
        <p14:creationId xmlns:p14="http://schemas.microsoft.com/office/powerpoint/2010/main" val="3159898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კორონავირუსის ეპიდემიოლოგიური სურათი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454738755"/>
              </p:ext>
            </p:extLst>
          </p:nvPr>
        </p:nvGraphicFramePr>
        <p:xfrm>
          <a:off x="695325" y="2033587"/>
          <a:ext cx="11006137" cy="3952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03602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3600" dirty="0" smtClean="0"/>
              <a:t>ძირითადი საჭიროებები ეპიდემიაზე პასუხისა და ჯანდაცვის სექტორის გაძლიერების მიზნით</a:t>
            </a:r>
            <a:br>
              <a:rPr lang="ka-GE" sz="3600" dirty="0" smtClean="0"/>
            </a:br>
            <a:r>
              <a:rPr lang="ka-GE" sz="3600" dirty="0" smtClean="0">
                <a:solidFill>
                  <a:srgbClr val="C00000"/>
                </a:solidFill>
              </a:rPr>
              <a:t>სულ $219 327 222 </a:t>
            </a:r>
            <a:endParaRPr lang="en-US" sz="3600" dirty="0">
              <a:solidFill>
                <a:srgbClr val="C00000"/>
              </a:solidFill>
            </a:endParaRPr>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5692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4000" dirty="0" smtClean="0"/>
              <a:t>დაფინანსების წყაროები: </a:t>
            </a:r>
            <a:r>
              <a:rPr lang="ka-GE" sz="3600" dirty="0" smtClean="0"/>
              <a:t/>
            </a:r>
            <a:br>
              <a:rPr lang="ka-GE" sz="3600" dirty="0" smtClean="0"/>
            </a:br>
            <a:r>
              <a:rPr lang="ka-GE" sz="3600" dirty="0" smtClean="0"/>
              <a:t>(1) გრანტი $5,5 მლნ ; (2) სესხის სახით:$</a:t>
            </a:r>
            <a:r>
              <a:rPr lang="en-US" sz="3600" dirty="0" smtClean="0"/>
              <a:t>171</a:t>
            </a:r>
            <a:r>
              <a:rPr lang="ka-GE" sz="3600" dirty="0" smtClean="0"/>
              <a:t>,</a:t>
            </a:r>
            <a:r>
              <a:rPr lang="en-US" sz="3600" dirty="0" smtClean="0"/>
              <a:t>848</a:t>
            </a:r>
            <a:r>
              <a:rPr lang="ka-GE" sz="3600" dirty="0" smtClean="0"/>
              <a:t>.</a:t>
            </a:r>
            <a:r>
              <a:rPr lang="en-US" sz="3600" dirty="0" smtClean="0"/>
              <a:t>000</a:t>
            </a:r>
            <a:endParaRPr lang="en-US"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5374213"/>
              </p:ext>
            </p:extLst>
          </p:nvPr>
        </p:nvGraphicFramePr>
        <p:xfrm>
          <a:off x="431074" y="1580606"/>
          <a:ext cx="10922726" cy="5107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4721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9897"/>
            <a:ext cx="10515600" cy="1054917"/>
          </a:xfrm>
        </p:spPr>
        <p:txBody>
          <a:bodyPr>
            <a:normAutofit fontScale="90000"/>
          </a:bodyPr>
          <a:lstStyle/>
          <a:p>
            <a:pPr lvl="1" algn="l" rtl="0">
              <a:lnSpc>
                <a:spcPct val="90000"/>
              </a:lnSpc>
              <a:spcBef>
                <a:spcPct val="0"/>
              </a:spcBef>
            </a:pPr>
            <a:r>
              <a:rPr lang="ka-GE" sz="3100" dirty="0" smtClean="0">
                <a:solidFill>
                  <a:schemeClr val="accent5">
                    <a:lumMod val="50000"/>
                  </a:schemeClr>
                </a:solidFill>
              </a:rPr>
              <a:t>1 კომპონენტი: ჯანდაცვა</a:t>
            </a:r>
            <a:r>
              <a:rPr lang="en-US" sz="3100" dirty="0" smtClean="0">
                <a:solidFill>
                  <a:schemeClr val="accent5">
                    <a:lumMod val="50000"/>
                  </a:schemeClr>
                </a:solidFill>
              </a:rPr>
              <a:t> World Bank (28.7 </a:t>
            </a:r>
            <a:r>
              <a:rPr lang="en-US" sz="3100" dirty="0" err="1" smtClean="0">
                <a:solidFill>
                  <a:schemeClr val="accent5">
                    <a:lumMod val="50000"/>
                  </a:schemeClr>
                </a:solidFill>
              </a:rPr>
              <a:t>mln</a:t>
            </a:r>
            <a:r>
              <a:rPr lang="en-US" sz="3100" dirty="0" smtClean="0">
                <a:solidFill>
                  <a:schemeClr val="accent5">
                    <a:lumMod val="50000"/>
                  </a:schemeClr>
                </a:solidFill>
              </a:rPr>
              <a:t>) and AIIB (43 </a:t>
            </a:r>
            <a:r>
              <a:rPr lang="en-US" sz="3100" dirty="0" err="1" smtClean="0">
                <a:solidFill>
                  <a:schemeClr val="accent5">
                    <a:lumMod val="50000"/>
                  </a:schemeClr>
                </a:solidFill>
              </a:rPr>
              <a:t>mln</a:t>
            </a:r>
            <a:r>
              <a:rPr lang="en-US" sz="3100" dirty="0" smtClean="0">
                <a:solidFill>
                  <a:schemeClr val="accent5">
                    <a:lumMod val="50000"/>
                  </a:schemeClr>
                </a:solidFill>
              </a:rPr>
              <a:t>) </a:t>
            </a:r>
            <a:br>
              <a:rPr lang="en-US" sz="3100" dirty="0" smtClean="0">
                <a:solidFill>
                  <a:schemeClr val="accent5">
                    <a:lumMod val="50000"/>
                  </a:schemeClr>
                </a:solidFill>
              </a:rPr>
            </a:br>
            <a:r>
              <a:rPr lang="ka-GE" sz="3100" dirty="0" smtClean="0">
                <a:solidFill>
                  <a:schemeClr val="accent5">
                    <a:lumMod val="50000"/>
                  </a:schemeClr>
                </a:solidFill>
              </a:rPr>
              <a:t/>
            </a:r>
            <a:br>
              <a:rPr lang="ka-GE" sz="3100" dirty="0" smtClean="0">
                <a:solidFill>
                  <a:schemeClr val="accent5">
                    <a:lumMod val="50000"/>
                  </a:schemeClr>
                </a:solidFill>
              </a:rPr>
            </a:br>
            <a:r>
              <a:rPr lang="ka-GE" sz="3100" dirty="0" smtClean="0">
                <a:solidFill>
                  <a:schemeClr val="accent5">
                    <a:lumMod val="50000"/>
                  </a:schemeClr>
                </a:solidFill>
              </a:rPr>
              <a:t>ქვეკომპონენტი: 1.1. შემთხვევების გამოვლენა და დადასტურება : </a:t>
            </a:r>
            <a:r>
              <a:rPr lang="ka-GE" sz="3900" b="1" dirty="0" smtClean="0"/>
              <a:t/>
            </a:r>
            <a:br>
              <a:rPr lang="ka-GE" sz="3900" b="1" dirty="0" smtClean="0"/>
            </a:br>
            <a:endParaRPr lang="en-US" dirty="0"/>
          </a:p>
        </p:txBody>
      </p:sp>
      <p:sp>
        <p:nvSpPr>
          <p:cNvPr id="3" name="Content Placeholder 2"/>
          <p:cNvSpPr>
            <a:spLocks noGrp="1"/>
          </p:cNvSpPr>
          <p:nvPr>
            <p:ph idx="1"/>
          </p:nvPr>
        </p:nvSpPr>
        <p:spPr>
          <a:xfrm>
            <a:off x="838200" y="2217511"/>
            <a:ext cx="10515600" cy="4351338"/>
          </a:xfrm>
        </p:spPr>
        <p:txBody>
          <a:bodyPr>
            <a:normAutofit/>
          </a:bodyPr>
          <a:lstStyle/>
          <a:p>
            <a:pPr marL="457200" lvl="1" indent="0" fontAlgn="base">
              <a:buNone/>
            </a:pPr>
            <a:r>
              <a:rPr lang="ka-GE" sz="2800" dirty="0" smtClean="0"/>
              <a:t>მოიცავს საზოგადოებრივი ჯანმრთელობის დაცვის ლაბორატორიების გაძლიერებას: </a:t>
            </a:r>
          </a:p>
          <a:p>
            <a:pPr lvl="2" fontAlgn="base"/>
            <a:r>
              <a:rPr lang="ka-GE" sz="2800" dirty="0" smtClean="0"/>
              <a:t>ტესტებისა და სახარჯი მასალის დაფინანსება </a:t>
            </a:r>
          </a:p>
          <a:p>
            <a:pPr lvl="2" fontAlgn="base"/>
            <a:r>
              <a:rPr lang="ka-GE" sz="2800" dirty="0" smtClean="0"/>
              <a:t>პირადი დაცვის საშუალებები ლაბორატორიის თანამშრომლებისთვის </a:t>
            </a:r>
          </a:p>
          <a:p>
            <a:pPr lvl="2" fontAlgn="base"/>
            <a:r>
              <a:rPr lang="en-US" sz="2800" dirty="0" smtClean="0"/>
              <a:t>PCR </a:t>
            </a:r>
            <a:r>
              <a:rPr lang="ka-GE" sz="2800" dirty="0" smtClean="0"/>
              <a:t>ტესტირებისთვის აპარატურის შესყიდვა  </a:t>
            </a:r>
          </a:p>
          <a:p>
            <a:pPr lvl="2" fontAlgn="base"/>
            <a:r>
              <a:rPr lang="ka-GE" sz="2800" dirty="0" smtClean="0"/>
              <a:t>ტესტირების შესაძლებლობების გაზრდა დღეში სულ მცირე  1000-1200 კვლევამდე </a:t>
            </a:r>
          </a:p>
          <a:p>
            <a:pPr marL="457200" lvl="1" indent="0" fontAlgn="base">
              <a:buNone/>
            </a:pPr>
            <a:endParaRPr lang="ka-GE" sz="4000" dirty="0" smtClean="0"/>
          </a:p>
        </p:txBody>
      </p:sp>
    </p:spTree>
    <p:extLst>
      <p:ext uri="{BB962C8B-B14F-4D97-AF65-F5344CB8AC3E}">
        <p14:creationId xmlns:p14="http://schemas.microsoft.com/office/powerpoint/2010/main" val="345586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ka-GE" sz="3100" dirty="0">
                <a:solidFill>
                  <a:schemeClr val="accent1">
                    <a:lumMod val="50000"/>
                  </a:schemeClr>
                </a:solidFill>
              </a:rPr>
              <a:t>1 კომპონენტი: </a:t>
            </a:r>
            <a:r>
              <a:rPr lang="ka-GE" sz="3100" dirty="0" smtClean="0">
                <a:solidFill>
                  <a:schemeClr val="accent5">
                    <a:lumMod val="50000"/>
                  </a:schemeClr>
                </a:solidFill>
              </a:rPr>
              <a:t>ჯანდაცვა</a:t>
            </a:r>
            <a:r>
              <a:rPr lang="en-US" sz="3100" dirty="0" smtClean="0">
                <a:solidFill>
                  <a:schemeClr val="accent5">
                    <a:lumMod val="50000"/>
                  </a:schemeClr>
                </a:solidFill>
              </a:rPr>
              <a:t> World Bank and AIIB </a:t>
            </a:r>
            <a:r>
              <a:rPr lang="en-US" sz="3100" dirty="0" smtClean="0">
                <a:solidFill>
                  <a:schemeClr val="accent1">
                    <a:lumMod val="50000"/>
                  </a:schemeClr>
                </a:solidFill>
              </a:rPr>
              <a:t/>
            </a:r>
            <a:br>
              <a:rPr lang="en-US" sz="3100" dirty="0" smtClean="0">
                <a:solidFill>
                  <a:schemeClr val="accent1">
                    <a:lumMod val="50000"/>
                  </a:schemeClr>
                </a:solidFill>
              </a:rPr>
            </a:br>
            <a:r>
              <a:rPr lang="en-US" sz="3100" dirty="0">
                <a:solidFill>
                  <a:schemeClr val="accent1">
                    <a:lumMod val="50000"/>
                  </a:schemeClr>
                </a:solidFill>
              </a:rPr>
              <a:t/>
            </a:r>
            <a:br>
              <a:rPr lang="en-US" sz="3100" dirty="0">
                <a:solidFill>
                  <a:schemeClr val="accent1">
                    <a:lumMod val="50000"/>
                  </a:schemeClr>
                </a:solidFill>
              </a:rPr>
            </a:br>
            <a:r>
              <a:rPr lang="ka-GE" sz="3100" dirty="0" smtClean="0">
                <a:solidFill>
                  <a:schemeClr val="accent1">
                    <a:lumMod val="50000"/>
                  </a:schemeClr>
                </a:solidFill>
              </a:rPr>
              <a:t>ჯანდაცვა </a:t>
            </a:r>
            <a:r>
              <a:rPr lang="ka-GE" sz="3100" dirty="0">
                <a:solidFill>
                  <a:schemeClr val="accent1">
                    <a:lumMod val="50000"/>
                  </a:schemeClr>
                </a:solidFill>
              </a:rPr>
              <a:t>1.2. კოვიდის შემთხვევების მართვისთვის ჯანდაცვის სისტემის გაძ₾იერება </a:t>
            </a:r>
            <a:r>
              <a:rPr lang="ka-GE" sz="3100" dirty="0" smtClean="0">
                <a:solidFill>
                  <a:schemeClr val="accent1">
                    <a:lumMod val="50000"/>
                  </a:schemeClr>
                </a:solidFill>
              </a:rPr>
              <a:t/>
            </a:r>
            <a:br>
              <a:rPr lang="ka-GE" sz="3100" dirty="0" smtClean="0">
                <a:solidFill>
                  <a:schemeClr val="accent1">
                    <a:lumMod val="50000"/>
                  </a:schemeClr>
                </a:solidFill>
              </a:rPr>
            </a:br>
            <a:endParaRPr lang="en-US" dirty="0"/>
          </a:p>
        </p:txBody>
      </p:sp>
      <p:sp>
        <p:nvSpPr>
          <p:cNvPr id="3" name="Content Placeholder 2"/>
          <p:cNvSpPr>
            <a:spLocks noGrp="1"/>
          </p:cNvSpPr>
          <p:nvPr>
            <p:ph idx="1"/>
          </p:nvPr>
        </p:nvSpPr>
        <p:spPr/>
        <p:txBody>
          <a:bodyPr>
            <a:normAutofit lnSpcReduction="10000"/>
          </a:bodyPr>
          <a:lstStyle/>
          <a:p>
            <a:pPr lvl="0" fontAlgn="base"/>
            <a:r>
              <a:rPr lang="ka-GE" sz="2400" dirty="0" smtClean="0"/>
              <a:t>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a:t>
            </a:r>
          </a:p>
          <a:p>
            <a:pPr lvl="0" fontAlgn="base"/>
            <a:r>
              <a:rPr lang="ka-GE" sz="2400" dirty="0" smtClean="0"/>
              <a:t>აღჭურვილობა სახელმწიფო საკუთრებაში არსებული სამედიცინო დაწესებულებებისთვის მ.შ. რუხი და სხვ. </a:t>
            </a:r>
          </a:p>
          <a:p>
            <a:pPr lvl="0" fontAlgn="base"/>
            <a:r>
              <a:rPr lang="ka-GE" sz="2400" dirty="0" smtClean="0"/>
              <a:t>ჰოსპიტლების ინფრასტრუქტურის რემონტი და რემოდელირება ინფექციის კონტროლის მიზნებისთვის </a:t>
            </a:r>
          </a:p>
          <a:p>
            <a:pPr lvl="0" fontAlgn="base"/>
            <a:r>
              <a:rPr lang="ka-GE" sz="2400" dirty="0" smtClean="0"/>
              <a:t>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a:t>
            </a:r>
          </a:p>
          <a:p>
            <a:pPr lvl="0" fontAlgn="base"/>
            <a:r>
              <a:rPr lang="ka-GE" sz="2400" dirty="0" smtClean="0"/>
              <a:t>სასწრაფო/გადაუდებელი დახმარების მანქანები და აღჭურვილობა </a:t>
            </a:r>
          </a:p>
          <a:p>
            <a:pPr lvl="0" fontAlgn="base"/>
            <a:r>
              <a:rPr lang="ka-GE" sz="2400" dirty="0" smtClean="0"/>
              <a:t>პაციენტების დაყოვნების, სამედიცინო მეთვალყურეობის და ტრიაჟის მიზნებისთვის სასტუმროების გამოყენება </a:t>
            </a:r>
          </a:p>
        </p:txBody>
      </p:sp>
    </p:spTree>
    <p:extLst>
      <p:ext uri="{BB962C8B-B14F-4D97-AF65-F5344CB8AC3E}">
        <p14:creationId xmlns:p14="http://schemas.microsoft.com/office/powerpoint/2010/main" val="1715472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რეტროაქტიული დაფინანსება </a:t>
            </a:r>
            <a:endParaRPr lang="en-US" dirty="0"/>
          </a:p>
        </p:txBody>
      </p:sp>
      <p:sp>
        <p:nvSpPr>
          <p:cNvPr id="3" name="Content Placeholder 2"/>
          <p:cNvSpPr>
            <a:spLocks noGrp="1"/>
          </p:cNvSpPr>
          <p:nvPr>
            <p:ph idx="1"/>
          </p:nvPr>
        </p:nvSpPr>
        <p:spPr/>
        <p:txBody>
          <a:bodyPr>
            <a:normAutofit/>
          </a:bodyPr>
          <a:lstStyle/>
          <a:p>
            <a:pPr lvl="0"/>
            <a:r>
              <a:rPr lang="ka-GE" dirty="0" smtClean="0"/>
              <a:t>დაშვებულია პროექტის საერთო ბიუჯეტის 40% ის გამოყენება რეტროაქტიული დაფინანსებისთვის </a:t>
            </a:r>
          </a:p>
          <a:p>
            <a:pPr lvl="0"/>
            <a:r>
              <a:rPr lang="ka-GE" dirty="0" smtClean="0"/>
              <a:t>პერიოდი- ერთი წელი ხელშეკრულების ხელმოწერამდე </a:t>
            </a:r>
          </a:p>
          <a:p>
            <a:pPr lvl="0"/>
            <a:r>
              <a:rPr lang="ka-GE" dirty="0" smtClean="0"/>
              <a:t>ანაზღაურებადი საგნების სიას ამტკიცებს ბანკი </a:t>
            </a:r>
          </a:p>
        </p:txBody>
      </p:sp>
    </p:spTree>
    <p:extLst>
      <p:ext uri="{BB962C8B-B14F-4D97-AF65-F5344CB8AC3E}">
        <p14:creationId xmlns:p14="http://schemas.microsoft.com/office/powerpoint/2010/main" val="1773579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359" y="184693"/>
            <a:ext cx="10515600" cy="758281"/>
          </a:xfrm>
        </p:spPr>
        <p:txBody>
          <a:bodyPr>
            <a:normAutofit fontScale="90000"/>
          </a:bodyPr>
          <a:lstStyle/>
          <a:p>
            <a:pPr algn="ctr"/>
            <a:r>
              <a:rPr lang="ka-GE" sz="3600" b="1" dirty="0" smtClean="0"/>
              <a:t>დონორული რესურსის მობილიზების შესაძლებლობა განხილვის ფაზაში </a:t>
            </a:r>
            <a:endParaRPr lang="en-US" sz="3600" b="1" dirty="0"/>
          </a:p>
        </p:txBody>
      </p:sp>
      <p:sp>
        <p:nvSpPr>
          <p:cNvPr id="3" name="Content Placeholder 2"/>
          <p:cNvSpPr>
            <a:spLocks noGrp="1"/>
          </p:cNvSpPr>
          <p:nvPr>
            <p:ph idx="1"/>
          </p:nvPr>
        </p:nvSpPr>
        <p:spPr>
          <a:xfrm>
            <a:off x="914400" y="1543051"/>
            <a:ext cx="4114800" cy="4314823"/>
          </a:xfrm>
        </p:spPr>
        <p:txBody>
          <a:bodyPr>
            <a:noAutofit/>
          </a:bodyPr>
          <a:lstStyle/>
          <a:p>
            <a:r>
              <a:rPr lang="ka-GE" sz="2400" dirty="0" smtClean="0"/>
              <a:t>ევროპის საინვესტიციო ბანკი 100 მილიონი</a:t>
            </a:r>
          </a:p>
          <a:p>
            <a:r>
              <a:rPr lang="ka-GE" sz="2400" dirty="0" smtClean="0"/>
              <a:t>აზიის განვითარების ბანკი </a:t>
            </a:r>
          </a:p>
          <a:p>
            <a:r>
              <a:rPr lang="ka-GE" sz="2400" dirty="0" smtClean="0"/>
              <a:t>საფრანგეთის</a:t>
            </a:r>
            <a:r>
              <a:rPr lang="en-US" sz="2400" dirty="0"/>
              <a:t> French treasury </a:t>
            </a:r>
            <a:r>
              <a:rPr lang="en-US" sz="2400" dirty="0" err="1"/>
              <a:t>concessionnal</a:t>
            </a:r>
            <a:r>
              <a:rPr lang="en-US" sz="2400" dirty="0"/>
              <a:t> loan </a:t>
            </a:r>
            <a:r>
              <a:rPr lang="en-US" sz="2400" dirty="0" smtClean="0"/>
              <a:t>10 </a:t>
            </a:r>
            <a:r>
              <a:rPr lang="ka-GE" sz="2400" dirty="0" smtClean="0"/>
              <a:t>მილიონი ევროდან </a:t>
            </a:r>
            <a:endParaRPr lang="en-US" sz="2400" dirty="0"/>
          </a:p>
        </p:txBody>
      </p:sp>
      <p:graphicFrame>
        <p:nvGraphicFramePr>
          <p:cNvPr id="4" name="Diagram 3"/>
          <p:cNvGraphicFramePr/>
          <p:nvPr>
            <p:extLst>
              <p:ext uri="{D42A27DB-BD31-4B8C-83A1-F6EECF244321}">
                <p14:modId xmlns:p14="http://schemas.microsoft.com/office/powerpoint/2010/main" val="1238946554"/>
              </p:ext>
            </p:extLst>
          </p:nvPr>
        </p:nvGraphicFramePr>
        <p:xfrm>
          <a:off x="3986213" y="1143000"/>
          <a:ext cx="7872412" cy="532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87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1957312878"/>
              </p:ext>
            </p:extLst>
          </p:nvPr>
        </p:nvGraphicFramePr>
        <p:xfrm>
          <a:off x="2345529" y="123825"/>
          <a:ext cx="8541546" cy="274796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345529" y="3071811"/>
            <a:ext cx="8541546"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ფრენების შეზღუდვა, მგზავრთა ნაკადების შეზღუდვა და კონტროლი </a:t>
            </a:r>
            <a:endParaRPr lang="en-US" sz="1600" dirty="0"/>
          </a:p>
        </p:txBody>
      </p:sp>
      <p:sp>
        <p:nvSpPr>
          <p:cNvPr id="8" name="TextBox 7"/>
          <p:cNvSpPr txBox="1"/>
          <p:nvPr/>
        </p:nvSpPr>
        <p:spPr>
          <a:xfrm>
            <a:off x="4829175" y="3528725"/>
            <a:ext cx="6057900"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ფიზიკური დისტანცირება და კარანტინი </a:t>
            </a:r>
            <a:endParaRPr lang="en-US" sz="1600" dirty="0"/>
          </a:p>
        </p:txBody>
      </p:sp>
      <p:sp>
        <p:nvSpPr>
          <p:cNvPr id="9" name="TextBox 8"/>
          <p:cNvSpPr txBox="1"/>
          <p:nvPr/>
        </p:nvSpPr>
        <p:spPr>
          <a:xfrm>
            <a:off x="2345529" y="3974044"/>
            <a:ext cx="9313071" cy="338554"/>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პირადი დაცვის საშუალებები (პდს) სამედიცინო სექტორში</a:t>
            </a:r>
            <a:endParaRPr lang="en-US" sz="1600" dirty="0"/>
          </a:p>
        </p:txBody>
      </p:sp>
      <p:sp>
        <p:nvSpPr>
          <p:cNvPr id="10" name="TextBox 9"/>
          <p:cNvSpPr txBox="1"/>
          <p:nvPr/>
        </p:nvSpPr>
        <p:spPr>
          <a:xfrm>
            <a:off x="7543800" y="4478016"/>
            <a:ext cx="4305299" cy="338554"/>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პდს მოსახლეობაში და ბიზნეს გარემოში </a:t>
            </a:r>
            <a:endParaRPr lang="en-US" sz="1600" dirty="0"/>
          </a:p>
        </p:txBody>
      </p:sp>
      <p:sp>
        <p:nvSpPr>
          <p:cNvPr id="11" name="TextBox 10"/>
          <p:cNvSpPr txBox="1"/>
          <p:nvPr/>
        </p:nvSpPr>
        <p:spPr>
          <a:xfrm rot="16200000">
            <a:off x="-2035077" y="2815222"/>
            <a:ext cx="6583124" cy="1200329"/>
          </a:xfrm>
          <a:prstGeom prst="rect">
            <a:avLst/>
          </a:prstGeom>
          <a:solidFill>
            <a:schemeClr val="accent2">
              <a:lumMod val="75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3600" dirty="0" smtClean="0"/>
              <a:t>გატარებული საკვანძო ზომები</a:t>
            </a:r>
            <a:endParaRPr lang="en-US" sz="3600" dirty="0"/>
          </a:p>
        </p:txBody>
      </p:sp>
      <p:sp>
        <p:nvSpPr>
          <p:cNvPr id="12" name="TextBox 11"/>
          <p:cNvSpPr txBox="1"/>
          <p:nvPr/>
        </p:nvSpPr>
        <p:spPr>
          <a:xfrm>
            <a:off x="2345529" y="4986223"/>
            <a:ext cx="9503570"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tx1">
                <a:lumMod val="75000"/>
                <a:lumOff val="25000"/>
              </a:schemeClr>
            </a:solidFill>
          </a:ln>
        </p:spPr>
        <p:txBody>
          <a:bodyPr wrap="square" rtlCol="0">
            <a:spAutoFit/>
          </a:bodyPr>
          <a:lstStyle/>
          <a:p>
            <a:r>
              <a:rPr lang="ka-GE" sz="1600" dirty="0" smtClean="0"/>
              <a:t>ტესტირება და კონტაქტების მიდევნება </a:t>
            </a:r>
            <a:endParaRPr lang="en-US" sz="1600" dirty="0"/>
          </a:p>
        </p:txBody>
      </p:sp>
      <p:sp>
        <p:nvSpPr>
          <p:cNvPr id="13" name="TextBox 12"/>
          <p:cNvSpPr txBox="1"/>
          <p:nvPr/>
        </p:nvSpPr>
        <p:spPr>
          <a:xfrm>
            <a:off x="4371975" y="5414853"/>
            <a:ext cx="7820024" cy="343010"/>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solidFill>
              <a:schemeClr val="tx1">
                <a:lumMod val="75000"/>
                <a:lumOff val="25000"/>
              </a:schemeClr>
            </a:solidFill>
          </a:ln>
        </p:spPr>
        <p:txBody>
          <a:bodyPr wrap="square" rtlCol="0">
            <a:spAutoFit/>
          </a:bodyPr>
          <a:lstStyle/>
          <a:p>
            <a:r>
              <a:rPr lang="ka-GE" sz="1600" dirty="0"/>
              <a:t> </a:t>
            </a:r>
            <a:r>
              <a:rPr lang="ka-GE" sz="1600" dirty="0" smtClean="0"/>
              <a:t>              ცხელების და კოვიდ კლინიკების მობილიზება</a:t>
            </a:r>
            <a:endParaRPr lang="en-US" sz="1600" dirty="0"/>
          </a:p>
        </p:txBody>
      </p:sp>
    </p:spTree>
    <p:extLst>
      <p:ext uri="{BB962C8B-B14F-4D97-AF65-F5344CB8AC3E}">
        <p14:creationId xmlns:p14="http://schemas.microsoft.com/office/powerpoint/2010/main" val="319511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latin typeface="BPG Glaho" panose="020B0604020202020204" pitchFamily="34" charset="0"/>
                <a:cs typeface="BPG Arial" panose="020B0604020202020204" pitchFamily="34" charset="0"/>
              </a:rPr>
              <a:t>R</a:t>
            </a:r>
            <a:r>
              <a:rPr lang="en-US" sz="3200" baseline="-25000" dirty="0">
                <a:latin typeface="BPG Glaho" panose="020B0604020202020204" pitchFamily="34" charset="0"/>
                <a:cs typeface="BPG Arial" panose="020B0604020202020204" pitchFamily="34" charset="0"/>
              </a:rPr>
              <a:t>0</a:t>
            </a:r>
            <a:r>
              <a:rPr lang="en-US" sz="3200" dirty="0">
                <a:latin typeface="BPG Glaho" panose="020B0604020202020204" pitchFamily="34" charset="0"/>
                <a:cs typeface="BPG Arial" panose="020B0604020202020204" pitchFamily="34" charset="0"/>
              </a:rPr>
              <a:t> </a:t>
            </a:r>
            <a:r>
              <a:rPr lang="en-US" sz="3200" dirty="0" err="1">
                <a:latin typeface="BPG Glaho" panose="020B0604020202020204" pitchFamily="34" charset="0"/>
                <a:cs typeface="BPG Arial" panose="020B0604020202020204" pitchFamily="34" charset="0"/>
              </a:rPr>
              <a:t>საშუალო</a:t>
            </a:r>
            <a:r>
              <a:rPr lang="en-US" sz="3200" dirty="0">
                <a:latin typeface="BPG Glaho" panose="020B0604020202020204" pitchFamily="34" charset="0"/>
                <a:cs typeface="BPG Arial" panose="020B0604020202020204" pitchFamily="34" charset="0"/>
              </a:rPr>
              <a:t> </a:t>
            </a:r>
            <a:r>
              <a:rPr lang="en-US" sz="3200" dirty="0" err="1">
                <a:latin typeface="BPG Glaho" panose="020B0604020202020204" pitchFamily="34" charset="0"/>
                <a:cs typeface="BPG Arial" panose="020B0604020202020204" pitchFamily="34" charset="0"/>
              </a:rPr>
              <a:t>მაჩვენებელი</a:t>
            </a:r>
            <a:r>
              <a:rPr lang="en-US" sz="3200" dirty="0">
                <a:latin typeface="BPG Glaho" panose="020B0604020202020204" pitchFamily="34" charset="0"/>
                <a:cs typeface="BPG Arial" panose="020B0604020202020204" pitchFamily="34" charset="0"/>
              </a:rPr>
              <a:t> 5-დღიანი </a:t>
            </a:r>
            <a:r>
              <a:rPr lang="en-US" sz="3200" dirty="0" err="1" smtClean="0">
                <a:latin typeface="BPG Glaho" panose="020B0604020202020204" pitchFamily="34" charset="0"/>
                <a:cs typeface="BPG Arial" panose="020B0604020202020204" pitchFamily="34" charset="0"/>
              </a:rPr>
              <a:t>დროითი</a:t>
            </a:r>
            <a:r>
              <a:rPr lang="ka-GE" sz="3200" dirty="0" smtClean="0">
                <a:latin typeface="BPG Glaho" panose="020B0604020202020204" pitchFamily="34" charset="0"/>
                <a:cs typeface="BPG Arial" panose="020B0604020202020204" pitchFamily="34" charset="0"/>
              </a:rPr>
              <a:t> </a:t>
            </a:r>
            <a:r>
              <a:rPr lang="en-US" sz="3200" dirty="0" err="1" smtClean="0">
                <a:latin typeface="BPG Glaho" panose="020B0604020202020204" pitchFamily="34" charset="0"/>
                <a:cs typeface="BPG Arial" panose="020B0604020202020204" pitchFamily="34" charset="0"/>
              </a:rPr>
              <a:t>პერიოდების</a:t>
            </a:r>
            <a:r>
              <a:rPr lang="en-US" sz="3200" dirty="0" smtClean="0">
                <a:latin typeface="BPG Glaho" panose="020B0604020202020204" pitchFamily="34" charset="0"/>
                <a:cs typeface="BPG Arial" panose="020B0604020202020204" pitchFamily="34" charset="0"/>
              </a:rPr>
              <a:t> </a:t>
            </a:r>
            <a:r>
              <a:rPr lang="en-US" sz="3200" dirty="0" err="1">
                <a:latin typeface="BPG Glaho" panose="020B0604020202020204" pitchFamily="34" charset="0"/>
                <a:cs typeface="BPG Arial" panose="020B0604020202020204" pitchFamily="34" charset="0"/>
              </a:rPr>
              <a:t>მიხედვით</a:t>
            </a:r>
            <a:r>
              <a:rPr lang="en-US" sz="3200" dirty="0">
                <a:latin typeface="BPG Glaho" panose="020B0604020202020204" pitchFamily="34" charset="0"/>
                <a:cs typeface="BPG Arial" panose="020B0604020202020204" pitchFamily="34" charset="0"/>
              </a:rPr>
              <a:t> </a:t>
            </a:r>
            <a:r>
              <a:rPr lang="en-US" sz="3200" dirty="0" err="1">
                <a:latin typeface="BPG Glaho" panose="020B0604020202020204" pitchFamily="34" charset="0"/>
                <a:cs typeface="BPG Arial" panose="020B0604020202020204" pitchFamily="34" charset="0"/>
              </a:rPr>
              <a:t>და</a:t>
            </a:r>
            <a:r>
              <a:rPr lang="en-US" sz="3200" dirty="0">
                <a:latin typeface="BPG Glaho" panose="020B0604020202020204" pitchFamily="34" charset="0"/>
                <a:cs typeface="BPG Arial" panose="020B0604020202020204" pitchFamily="34" charset="0"/>
              </a:rPr>
              <a:t> </a:t>
            </a:r>
            <a:r>
              <a:rPr lang="en-US" sz="3200" dirty="0" smtClean="0">
                <a:latin typeface="BPG Glaho" panose="020B0604020202020204" pitchFamily="34" charset="0"/>
                <a:cs typeface="BPG Arial" panose="020B0604020202020204" pitchFamily="34" charset="0"/>
              </a:rPr>
              <a:t>95%CrI-</a:t>
            </a:r>
            <a:r>
              <a:rPr lang="ka-GE" sz="3200" dirty="0" smtClean="0">
                <a:latin typeface="BPG Glaho" panose="020B0604020202020204" pitchFamily="34" charset="0"/>
                <a:cs typeface="BPG Arial" panose="020B0604020202020204" pitchFamily="34" charset="0"/>
              </a:rPr>
              <a:t> </a:t>
            </a:r>
            <a:r>
              <a:rPr lang="ka-GE" sz="3200" dirty="0" smtClean="0">
                <a:solidFill>
                  <a:srgbClr val="C00000"/>
                </a:solidFill>
                <a:latin typeface="BPG Glaho" panose="020B0604020202020204" pitchFamily="34" charset="0"/>
                <a:cs typeface="BPG Arial" panose="020B0604020202020204" pitchFamily="34" charset="0"/>
              </a:rPr>
              <a:t>დავტოვოთ თუ არა? ვთხოვთ განახლებას </a:t>
            </a:r>
            <a:r>
              <a:rPr lang="en-US" sz="3200" dirty="0" smtClean="0">
                <a:solidFill>
                  <a:srgbClr val="C00000"/>
                </a:solidFill>
                <a:latin typeface="BPG Glaho" panose="020B0604020202020204" pitchFamily="34" charset="0"/>
                <a:cs typeface="BPG Arial" panose="020B0604020202020204" pitchFamily="34" charset="0"/>
              </a:rPr>
              <a:t> </a:t>
            </a:r>
            <a:endParaRPr lang="en-US" sz="3200" dirty="0">
              <a:solidFill>
                <a:srgbClr val="C00000"/>
              </a:solidFill>
            </a:endParaRPr>
          </a:p>
        </p:txBody>
      </p:sp>
      <p:graphicFrame>
        <p:nvGraphicFramePr>
          <p:cNvPr id="4" name="Content Placeholder 5">
            <a:extLst>
              <a:ext uri="{FF2B5EF4-FFF2-40B4-BE49-F238E27FC236}">
                <a16:creationId xmlns:a16="http://schemas.microsoft.com/office/drawing/2014/main" id="{374FCF3F-7858-614F-86B5-2790485DD756}"/>
              </a:ext>
            </a:extLst>
          </p:cNvPr>
          <p:cNvGraphicFramePr>
            <a:graphicFrameLocks/>
          </p:cNvGraphicFramePr>
          <p:nvPr>
            <p:extLst>
              <p:ext uri="{D42A27DB-BD31-4B8C-83A1-F6EECF244321}">
                <p14:modId xmlns:p14="http://schemas.microsoft.com/office/powerpoint/2010/main" val="1047801740"/>
              </p:ext>
            </p:extLst>
          </p:nvPr>
        </p:nvGraphicFramePr>
        <p:xfrm>
          <a:off x="650167" y="2067436"/>
          <a:ext cx="10369152" cy="4027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33530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72164"/>
            <a:ext cx="10515600" cy="946740"/>
          </a:xfrm>
        </p:spPr>
        <p:txBody>
          <a:bodyPr>
            <a:normAutofit fontScale="90000"/>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68968645"/>
              </p:ext>
            </p:extLst>
          </p:nvPr>
        </p:nvGraphicFramePr>
        <p:xfrm>
          <a:off x="574767" y="1149532"/>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22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1166352"/>
              </p:ext>
            </p:extLst>
          </p:nvPr>
        </p:nvGraphicFramePr>
        <p:xfrm>
          <a:off x="574767" y="1397726"/>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175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247559"/>
            <a:ext cx="10515600" cy="1006475"/>
          </a:xfrm>
        </p:spPr>
        <p:txBody>
          <a:bodyPr>
            <a:normAutofit/>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26042067"/>
              </p:ext>
            </p:extLst>
          </p:nvPr>
        </p:nvGraphicFramePr>
        <p:xfrm>
          <a:off x="574767" y="1397726"/>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082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normAutofit/>
          </a:bodyPr>
          <a:lstStyle/>
          <a:p>
            <a:pPr algn="ctr"/>
            <a:r>
              <a:rPr lang="ka-GE" sz="3200" dirty="0" smtClean="0"/>
              <a:t>კოვიდ 19 ზე სამედიცინო სერვისების დაფინანსება </a:t>
            </a:r>
            <a:endParaRPr lang="en-US" sz="3200" dirty="0"/>
          </a:p>
        </p:txBody>
      </p:sp>
      <p:sp>
        <p:nvSpPr>
          <p:cNvPr id="9" name="Content Placeholder 8"/>
          <p:cNvSpPr>
            <a:spLocks noGrp="1"/>
          </p:cNvSpPr>
          <p:nvPr>
            <p:ph idx="1"/>
          </p:nvPr>
        </p:nvSpPr>
        <p:spPr>
          <a:xfrm>
            <a:off x="838200" y="5669279"/>
            <a:ext cx="10515600" cy="822961"/>
          </a:xfrm>
        </p:spPr>
        <p:txBody>
          <a:bodyPr>
            <a:normAutofit fontScale="77500" lnSpcReduction="20000"/>
          </a:bodyPr>
          <a:lstStyle/>
          <a:p>
            <a:pPr lvl="0"/>
            <a:r>
              <a:rPr lang="ka-GE" sz="1800" dirty="0" smtClean="0"/>
              <a:t>საფუძველი: ახალი კორონავირუსული დაავადების მართვის ქვეპროგრამა: „2020 წლის ჯანმრთელობის დაცვის სახელმწიფო პროგრამების დამტკიცების შესახებ“ საქართველოს მთავრობის 2019 წლის 31 დეკემბრის №674 დადგენილებაში ცვლილების შეტანის თაობაზე</a:t>
            </a:r>
          </a:p>
          <a:p>
            <a:pPr lvl="0"/>
            <a:r>
              <a:rPr lang="ka-GE" sz="1800" b="1" dirty="0" smtClean="0"/>
              <a:t>პროგრამული</a:t>
            </a:r>
            <a:r>
              <a:rPr lang="ka-GE" sz="1800" dirty="0" smtClean="0"/>
              <a:t> </a:t>
            </a:r>
            <a:r>
              <a:rPr lang="ka-GE" sz="1800" b="1" dirty="0" smtClean="0"/>
              <a:t>კოდი: 27 03 03 11</a:t>
            </a:r>
            <a:endParaRPr lang="en-US" sz="1800" dirty="0" smtClean="0"/>
          </a:p>
          <a:p>
            <a:pPr marL="0" indent="0">
              <a:buNone/>
            </a:pPr>
            <a:endParaRPr lang="en-US" sz="1800" dirty="0"/>
          </a:p>
        </p:txBody>
      </p:sp>
      <p:graphicFrame>
        <p:nvGraphicFramePr>
          <p:cNvPr id="12" name="Diagram 11"/>
          <p:cNvGraphicFramePr/>
          <p:nvPr>
            <p:extLst>
              <p:ext uri="{D42A27DB-BD31-4B8C-83A1-F6EECF244321}">
                <p14:modId xmlns:p14="http://schemas.microsoft.com/office/powerpoint/2010/main" val="462777"/>
              </p:ext>
            </p:extLst>
          </p:nvPr>
        </p:nvGraphicFramePr>
        <p:xfrm>
          <a:off x="1715911" y="1385888"/>
          <a:ext cx="8128000" cy="3829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873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დატვირთვა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10001523"/>
              </p:ext>
            </p:extLst>
          </p:nvPr>
        </p:nvGraphicFramePr>
        <p:xfrm>
          <a:off x="838200" y="1773373"/>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28095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531</TotalTime>
  <Words>1100</Words>
  <Application>Microsoft Office PowerPoint</Application>
  <PresentationFormat>Widescreen</PresentationFormat>
  <Paragraphs>148</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BPG Arial</vt:lpstr>
      <vt:lpstr>BPG Glaho</vt:lpstr>
      <vt:lpstr>Calibri</vt:lpstr>
      <vt:lpstr>Calibri Light</vt:lpstr>
      <vt:lpstr>Sylfaen</vt:lpstr>
      <vt:lpstr>Office Theme</vt:lpstr>
      <vt:lpstr>კოვიდ 19 ის ეროვნული პასუხი: რეაგირების ღონისძიებები ჯანდაცვის სექტორში და სამომავლო პრიორიტეტები </vt:lpstr>
      <vt:lpstr>კორონავირუსის ეპიდემიოლოგიური სურათი </vt:lpstr>
      <vt:lpstr>PowerPoint Presentation</vt:lpstr>
      <vt:lpstr>R0 საშუალო მაჩვენებელი 5-დღიანი დროითი პერიოდების მიხედვით და 95%CrI- დავტოვოთ თუ არა? ვთხოვთ განახლებას  </vt:lpstr>
      <vt:lpstr>კოვიდი 19 ის პროგრამის ნორმატიული საფუძვლები კომპონენტების მიხედვით</vt:lpstr>
      <vt:lpstr>კოვიდი 19 ის პროგრამის ნორმატიული საფუძვლები კომპონენტების მიხედვით</vt:lpstr>
      <vt:lpstr>კოვიდი 19 ის პროგრამის ნორმატიული საფუძვლები კომპონენტების მიხედვით</vt:lpstr>
      <vt:lpstr>კოვიდ 19 ზე სამედიცინო სერვისების დაფინანსება </vt:lpstr>
      <vt:lpstr>მობილიზებული ცხელება-კოვიდ კლინიკების დატვირთვა აპრილი-მაისი</vt:lpstr>
      <vt:lpstr>მობილიზებული ცხელება-კოვიდ კლინიკების უტილიზაციის მაჩვენებელი აპრილი-მაისი</vt:lpstr>
      <vt:lpstr>ჰოსპიტალური ქსელის მზადყოფნის გაძ₾იერება</vt:lpstr>
      <vt:lpstr>კოვიდ ტესტირების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PCR ტესტირებით გამოვლენის მაჩვენებელი </vt:lpstr>
      <vt:lpstr>ტესტირებების პროგნოზული რაოდენობა თვეში პრიორიტეტული ჯგუფების მიხედვით </vt:lpstr>
      <vt:lpstr>მოგზაურების ტესტირების მოდელი </vt:lpstr>
      <vt:lpstr>PCR ტესტირების ქსელის გაფართოვება </vt:lpstr>
      <vt:lpstr>კოვიდ 19-ის სადიაგნოსტიკო ტესტების მარაგები</vt:lpstr>
      <vt:lpstr>კოვიდის პასუხში დონორების დახმარება</vt:lpstr>
      <vt:lpstr>ძირითადი საჭიროებები ეპიდემიაზე პასუხისა და ჯანდაცვის სექტორის გაძლიერების მიზნით სულ $219 327 222 </vt:lpstr>
      <vt:lpstr>დაფინანსების წყაროები:  (1) გრანტი $5,5 მლნ ; (2) სესხის სახით:$171,848.000</vt:lpstr>
      <vt:lpstr>1 კომპონენტი: ჯანდაცვა World Bank (28.7 mln) and AIIB (43 mln)   ქვეკომპონენტი: 1.1. შემთხვევების გამოვლენა და დადასტურება :  </vt:lpstr>
      <vt:lpstr>1 კომპონენტი: ჯანდაცვა World Bank and AIIB   ჯანდაცვა 1.2. კოვიდის შემთხვევების მართვისთვის ჯანდაცვის სისტემის გაძ₾იერება  </vt:lpstr>
      <vt:lpstr>რეტროაქტიული დაფინანსება </vt:lpstr>
      <vt:lpstr>დონორული რესურსის მობილიზების შესაძლებლობა განხილვის ფაზაში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19 ის ეროვნული პასუხი: რეაგირების ღონისძიებები და სამომავლო პრიორიტეტები</dc:title>
  <dc:creator>Tamar Gabunia</dc:creator>
  <cp:lastModifiedBy>Tamar Gabunia</cp:lastModifiedBy>
  <cp:revision>47</cp:revision>
  <dcterms:created xsi:type="dcterms:W3CDTF">2020-05-10T09:19:53Z</dcterms:created>
  <dcterms:modified xsi:type="dcterms:W3CDTF">2020-05-10T18:12:46Z</dcterms:modified>
</cp:coreProperties>
</file>